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17"/>
  </p:notesMasterIdLst>
  <p:sldIdLst>
    <p:sldId id="256" r:id="rId6"/>
    <p:sldId id="257" r:id="rId7"/>
    <p:sldId id="258" r:id="rId8"/>
    <p:sldId id="259" r:id="rId9"/>
    <p:sldId id="260" r:id="rId10"/>
  </p:sldIdLst>
  <p:sldSz cx="18288000" cy="10287000"/>
  <p:notesSz cx="6858000" cy="9144000"/>
  <p:embeddedFontLst>
    <p:embeddedFont>
      <p:font typeface="Anton" charset="1" panose="00000500000000000000"/>
      <p:regular r:id="rId11"/>
    </p:embeddedFont>
    <p:embeddedFont>
      <p:font typeface="Roboto Bold" charset="1" panose="02000000000000000000"/>
      <p:regular r:id="rId12"/>
    </p:embeddedFont>
    <p:embeddedFont>
      <p:font typeface="Roboto" charset="1" panose="02000000000000000000"/>
      <p:regular r:id="rId13"/>
    </p:embeddedFont>
    <p:embeddedFont>
      <p:font typeface="Inter Heavy" charset="1" panose="02000503000000020004"/>
      <p:regular r:id="rId14"/>
    </p:embeddedFont>
    <p:embeddedFont>
      <p:font typeface="Poppins" charset="1" panose="00000500000000000000"/>
      <p:regular r:id="rId15"/>
    </p:embeddedFont>
    <p:embeddedFont>
      <p:font typeface="Poppins Bold" charset="1" panose="00000800000000000000"/>
      <p:regular r:id="rId16"/>
    </p:embeddedFont>
    <p:embeddedFont>
      <p:font typeface="Open Sans" charset="1" panose="020B0606030504020204"/>
      <p:regular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notesMasters/notesMaster1.xml" Type="http://schemas.openxmlformats.org/officeDocument/2006/relationships/notesMaster"/><Relationship Id="rId18" Target="theme/theme2.xml" Type="http://schemas.openxmlformats.org/officeDocument/2006/relationships/theme"/><Relationship Id="rId19" Target="notesSlides/notesSlide1.xml" Type="http://schemas.openxmlformats.org/officeDocument/2006/relationships/notesSlide"/><Relationship Id="rId2" Target="presProps.xml" Type="http://schemas.openxmlformats.org/officeDocument/2006/relationships/presProps"/><Relationship Id="rId20" Target="notesSlides/notesSlide2.xml" Type="http://schemas.openxmlformats.org/officeDocument/2006/relationships/notesSlide"/><Relationship Id="rId21" Target="fonts/font21.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xml" Type="http://schemas.openxmlformats.org/officeDocument/2006/relationships/slide"/></Relationships>
</file>

<file path=ppt/notesSlides/_rels/notesSlide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5.xml" Type="http://schemas.openxmlformats.org/officeDocument/2006/relationships/slide"/></Relationships>
</file>

<file path=ppt/notesSlides/notesSlide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Fournir un rapport sous forme de tableau de bord journalier pour les différents utilisateurs afin de suivre la congestion routière, identifier les zones critiques,  analyser la fréquentation des cyclistes et optimiser la prise de décision en matière de mobilité et d’aménagement urbain</a:t>
            </a:r>
          </a:p>
          <a:p>
            <a:r>
              <a:rPr lang="en-US"/>
              <a:t/>
            </a:r>
          </a:p>
          <a:p>
            <a:r>
              <a:rPr lang="en-US"/>
              <a:t/>
            </a:r>
          </a:p>
          <a:p>
            <a:r>
              <a:rPr lang="en-US"/>
              <a:t>Prioriser les travaux sur les rues les plus congestionnées.</a:t>
            </a:r>
          </a:p>
          <a:p>
            <a:r>
              <a:rPr lang="en-US"/>
              <a:t/>
            </a:r>
          </a:p>
          <a:p>
            <a:r>
              <a:rPr lang="en-US"/>
              <a:t>Modifier ou ajouter des feux tricolores pour améliorer la fluidité du trafic.</a:t>
            </a:r>
          </a:p>
          <a:p>
            <a:r>
              <a:rPr lang="en-US"/>
              <a:t/>
            </a:r>
          </a:p>
          <a:p>
            <a:r>
              <a:rPr lang="en-US"/>
              <a:t>Créer ou réaménager des ronds-points dans les zones à forte congestion.</a:t>
            </a:r>
          </a:p>
          <a:p>
            <a:r>
              <a:rPr lang="en-US"/>
              <a:t/>
            </a:r>
          </a:p>
          <a:p>
            <a:r>
              <a:rPr lang="en-US"/>
              <a:t>Ajuster les horaires de circulation ou les sens de circulation sur certaines voies.</a:t>
            </a:r>
          </a:p>
          <a:p>
            <a:r>
              <a:rPr lang="en-US"/>
              <a:t/>
            </a:r>
          </a:p>
          <a:p>
            <a:r>
              <a:rPr lang="en-US"/>
              <a:t>Planifier des campagnes de communication pour inciter à éviter certaines rues aux heures de pointe.</a:t>
            </a:r>
          </a:p>
          <a:p>
            <a:r>
              <a:rPr lang="en-US"/>
              <a:t/>
            </a:r>
          </a:p>
          <a:p>
            <a:r>
              <a:rPr lang="en-US"/>
              <a:t>Mettre en place des mesures temporaires (voies réservées, limitation d’accès à certaines heures) pour fluidifier le trafic.</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Ici on a l’architecture globale du projet</a:t>
            </a:r>
          </a:p>
          <a:p>
            <a:r>
              <a:rPr lang="en-US"/>
              <a:t>On commence par la collecte de donnees qui se fait sur une instance ec2 </a:t>
            </a:r>
          </a:p>
          <a:p>
            <a:r>
              <a:rPr lang="en-US"/>
              <a:t>Et on a deux type de flux</a:t>
            </a:r>
          </a:p>
          <a:p>
            <a:r>
              <a:rPr lang="en-US"/>
              <a:t>Du coup des donnees d’etat du trafic qui arrivent en quasi temps réel , tant que l'EC2 est active, les données continuent  d'arriver en temps réel</a:t>
            </a:r>
          </a:p>
          <a:p>
            <a:r>
              <a:rPr lang="en-US"/>
              <a:t>Et les donnes velos qui arrivent en batch chaque 1h</a:t>
            </a:r>
          </a:p>
          <a:p>
            <a:r>
              <a:rPr lang="en-US"/>
              <a:t>Ces donnees sont stockées dans amazon S3 sui represente notre datalake</a:t>
            </a:r>
          </a:p>
          <a:p>
            <a:r>
              <a:rPr lang="en-US"/>
              <a:t/>
            </a:r>
          </a:p>
          <a:p>
            <a:r>
              <a:rPr lang="en-US"/>
              <a:t>À partir de là on a des fonctions lambda</a:t>
            </a:r>
          </a:p>
          <a:p>
            <a:r>
              <a:rPr lang="en-US"/>
              <a:t>Deux fonction pour traiter, aggreger les donnees et alimenter les datamarts dans dynamodb</a:t>
            </a:r>
          </a:p>
          <a:p>
            <a:r>
              <a:rPr lang="en-US"/>
              <a:t>pour les vélos la fonction se lance dés qu'un nouveau fichier arrive dans s3 à traver un trigger</a:t>
            </a:r>
          </a:p>
          <a:p>
            <a:r>
              <a:rPr lang="en-US"/>
              <a:t>Pour le trafic le traitement est lancé chaque jour à traver un event bridge</a:t>
            </a:r>
          </a:p>
          <a:p>
            <a:r>
              <a:rPr lang="en-US"/>
              <a:t>Une fonction pour generer des rapports journalier dans le s3 chasue jour a travers amazon event bridge</a:t>
            </a:r>
          </a:p>
          <a:p>
            <a:r>
              <a:rPr lang="en-US"/>
              <a:t>Ensuite pour exposer ces donnees on a cree une api REST avec amazon api gateway qui sert de passerelle entre la base dynamodb et l’application front </a:t>
            </a:r>
          </a:p>
          <a:p>
            <a:r>
              <a:rPr lang="en-US"/>
              <a:t/>
            </a:r>
          </a:p>
          <a:p>
            <a:r>
              <a:rPr lang="en-US"/>
              <a:t>Enfin cote utilisateur on a dadhboard developpe avec streamlit qui interroge l’api pour afficher les indicateurs de trafic et de mobilite.</a:t>
            </a:r>
          </a:p>
          <a:p>
            <a:r>
              <a:rPr lang="en-US"/>
              <a:t>Envoyé</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jpe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 Id="rId6" Target="../media/image13.png" Type="http://schemas.openxmlformats.org/officeDocument/2006/relationships/image"/><Relationship Id="rId7" Target="../media/image14.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5.png" Type="http://schemas.openxmlformats.org/officeDocument/2006/relationships/image"/><Relationship Id="rId5" Target="../media/image16.svg" Type="http://schemas.openxmlformats.org/officeDocument/2006/relationships/image"/><Relationship Id="rId6" Target="../media/image17.png" Type="http://schemas.openxmlformats.org/officeDocument/2006/relationships/image"/><Relationship Id="rId7" Target="../media/image18.svg" Type="http://schemas.openxmlformats.org/officeDocument/2006/relationships/image"/><Relationship Id="rId8" Target="../media/image19.png" Type="http://schemas.openxmlformats.org/officeDocument/2006/relationships/image"/><Relationship Id="rId9" Target="../media/image20.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1.png" Type="http://schemas.openxmlformats.org/officeDocument/2006/relationships/image"/><Relationship Id="rId4" Target="../media/image2.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8.png" Type="http://schemas.openxmlformats.org/officeDocument/2006/relationships/image"/><Relationship Id="rId11" Target="../media/image29.png" Type="http://schemas.openxmlformats.org/officeDocument/2006/relationships/image"/><Relationship Id="rId12" Target="../media/image30.png" Type="http://schemas.openxmlformats.org/officeDocument/2006/relationships/image"/><Relationship Id="rId13" Target="../media/image31.svg" Type="http://schemas.openxmlformats.org/officeDocument/2006/relationships/image"/><Relationship Id="rId2" Target="../notesSlides/notesSlide2.xml" Type="http://schemas.openxmlformats.org/officeDocument/2006/relationships/notesSlide"/><Relationship Id="rId3" Target="../media/image21.png" Type="http://schemas.openxmlformats.org/officeDocument/2006/relationships/image"/><Relationship Id="rId4" Target="../media/image22.png" Type="http://schemas.openxmlformats.org/officeDocument/2006/relationships/image"/><Relationship Id="rId5" Target="../media/image23.svg" Type="http://schemas.openxmlformats.org/officeDocument/2006/relationships/image"/><Relationship Id="rId6" Target="../media/image24.png" Type="http://schemas.openxmlformats.org/officeDocument/2006/relationships/image"/><Relationship Id="rId7" Target="../media/image25.png" Type="http://schemas.openxmlformats.org/officeDocument/2006/relationships/image"/><Relationship Id="rId8" Target="../media/image26.png" Type="http://schemas.openxmlformats.org/officeDocument/2006/relationships/image"/><Relationship Id="rId9" Target="../media/image27.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1870189" y="-1096215"/>
            <a:ext cx="9547610" cy="9754902"/>
          </a:xfrm>
          <a:custGeom>
            <a:avLst/>
            <a:gdLst/>
            <a:ahLst/>
            <a:cxnLst/>
            <a:rect r="r" b="b" t="t" l="l"/>
            <a:pathLst>
              <a:path h="9754902" w="9547610">
                <a:moveTo>
                  <a:pt x="0" y="0"/>
                </a:moveTo>
                <a:lnTo>
                  <a:pt x="9547611" y="0"/>
                </a:lnTo>
                <a:lnTo>
                  <a:pt x="9547611" y="9754902"/>
                </a:lnTo>
                <a:lnTo>
                  <a:pt x="0" y="9754902"/>
                </a:lnTo>
                <a:lnTo>
                  <a:pt x="0" y="0"/>
                </a:lnTo>
                <a:close/>
              </a:path>
            </a:pathLst>
          </a:custGeom>
          <a:blipFill>
            <a:blip r:embed="rId2">
              <a:alphaModFix amt="19999"/>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660272" y="8826466"/>
            <a:ext cx="20105740" cy="3086100"/>
            <a:chOff x="0" y="0"/>
            <a:chExt cx="5295339" cy="812800"/>
          </a:xfrm>
        </p:grpSpPr>
        <p:sp>
          <p:nvSpPr>
            <p:cNvPr name="Freeform 4" id="4"/>
            <p:cNvSpPr/>
            <p:nvPr/>
          </p:nvSpPr>
          <p:spPr>
            <a:xfrm flipH="false" flipV="false" rot="0">
              <a:off x="0" y="0"/>
              <a:ext cx="5295339" cy="812800"/>
            </a:xfrm>
            <a:custGeom>
              <a:avLst/>
              <a:gdLst/>
              <a:ahLst/>
              <a:cxnLst/>
              <a:rect r="r" b="b" t="t" l="l"/>
              <a:pathLst>
                <a:path h="812800" w="5295339">
                  <a:moveTo>
                    <a:pt x="38506" y="0"/>
                  </a:moveTo>
                  <a:lnTo>
                    <a:pt x="5256833" y="0"/>
                  </a:lnTo>
                  <a:cubicBezTo>
                    <a:pt x="5278100" y="0"/>
                    <a:pt x="5295339" y="17240"/>
                    <a:pt x="5295339" y="38506"/>
                  </a:cubicBezTo>
                  <a:lnTo>
                    <a:pt x="5295339" y="774294"/>
                  </a:lnTo>
                  <a:cubicBezTo>
                    <a:pt x="5295339" y="795560"/>
                    <a:pt x="5278100" y="812800"/>
                    <a:pt x="5256833" y="812800"/>
                  </a:cubicBezTo>
                  <a:lnTo>
                    <a:pt x="38506" y="812800"/>
                  </a:lnTo>
                  <a:cubicBezTo>
                    <a:pt x="17240" y="812800"/>
                    <a:pt x="0" y="795560"/>
                    <a:pt x="0" y="774294"/>
                  </a:cubicBezTo>
                  <a:lnTo>
                    <a:pt x="0" y="38506"/>
                  </a:lnTo>
                  <a:cubicBezTo>
                    <a:pt x="0" y="17240"/>
                    <a:pt x="17240" y="0"/>
                    <a:pt x="38506" y="0"/>
                  </a:cubicBezTo>
                  <a:close/>
                </a:path>
              </a:pathLst>
            </a:custGeom>
            <a:solidFill>
              <a:srgbClr val="022551"/>
            </a:solidFill>
          </p:spPr>
        </p:sp>
        <p:sp>
          <p:nvSpPr>
            <p:cNvPr name="TextBox 5" id="5"/>
            <p:cNvSpPr txBox="true"/>
            <p:nvPr/>
          </p:nvSpPr>
          <p:spPr>
            <a:xfrm>
              <a:off x="0" y="-38100"/>
              <a:ext cx="5295339" cy="850900"/>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1028700" y="1028700"/>
            <a:ext cx="9587025" cy="968183"/>
            <a:chOff x="0" y="0"/>
            <a:chExt cx="2524978" cy="254995"/>
          </a:xfrm>
        </p:grpSpPr>
        <p:sp>
          <p:nvSpPr>
            <p:cNvPr name="Freeform 7" id="7"/>
            <p:cNvSpPr/>
            <p:nvPr/>
          </p:nvSpPr>
          <p:spPr>
            <a:xfrm flipH="false" flipV="false" rot="0">
              <a:off x="0" y="0"/>
              <a:ext cx="2524978" cy="254995"/>
            </a:xfrm>
            <a:custGeom>
              <a:avLst/>
              <a:gdLst/>
              <a:ahLst/>
              <a:cxnLst/>
              <a:rect r="r" b="b" t="t" l="l"/>
              <a:pathLst>
                <a:path h="254995" w="2524978">
                  <a:moveTo>
                    <a:pt x="80754" y="0"/>
                  </a:moveTo>
                  <a:lnTo>
                    <a:pt x="2444223" y="0"/>
                  </a:lnTo>
                  <a:cubicBezTo>
                    <a:pt x="2488823" y="0"/>
                    <a:pt x="2524978" y="36155"/>
                    <a:pt x="2524978" y="80754"/>
                  </a:cubicBezTo>
                  <a:lnTo>
                    <a:pt x="2524978" y="174241"/>
                  </a:lnTo>
                  <a:cubicBezTo>
                    <a:pt x="2524978" y="195658"/>
                    <a:pt x="2516470" y="216198"/>
                    <a:pt x="2501325" y="231342"/>
                  </a:cubicBezTo>
                  <a:cubicBezTo>
                    <a:pt x="2486181" y="246487"/>
                    <a:pt x="2465641" y="254995"/>
                    <a:pt x="2444223" y="254995"/>
                  </a:cubicBezTo>
                  <a:lnTo>
                    <a:pt x="80754" y="254995"/>
                  </a:lnTo>
                  <a:cubicBezTo>
                    <a:pt x="36155" y="254995"/>
                    <a:pt x="0" y="218840"/>
                    <a:pt x="0" y="174241"/>
                  </a:cubicBezTo>
                  <a:lnTo>
                    <a:pt x="0" y="80754"/>
                  </a:lnTo>
                  <a:cubicBezTo>
                    <a:pt x="0" y="36155"/>
                    <a:pt x="36155" y="0"/>
                    <a:pt x="80754" y="0"/>
                  </a:cubicBezTo>
                  <a:close/>
                </a:path>
              </a:pathLst>
            </a:custGeom>
            <a:gradFill rotWithShape="true">
              <a:gsLst>
                <a:gs pos="0">
                  <a:srgbClr val="3980F0">
                    <a:alpha val="100000"/>
                  </a:srgbClr>
                </a:gs>
                <a:gs pos="100000">
                  <a:srgbClr val="4B94EB">
                    <a:alpha val="100000"/>
                  </a:srgbClr>
                </a:gs>
              </a:gsLst>
              <a:lin ang="0"/>
            </a:gradFill>
          </p:spPr>
        </p:sp>
        <p:sp>
          <p:nvSpPr>
            <p:cNvPr name="TextBox 8" id="8"/>
            <p:cNvSpPr txBox="true"/>
            <p:nvPr/>
          </p:nvSpPr>
          <p:spPr>
            <a:xfrm>
              <a:off x="0" y="-38100"/>
              <a:ext cx="2524978" cy="293095"/>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9999821" y="629865"/>
            <a:ext cx="6813084" cy="7486967"/>
            <a:chOff x="0" y="0"/>
            <a:chExt cx="1794393" cy="1971876"/>
          </a:xfrm>
        </p:grpSpPr>
        <p:sp>
          <p:nvSpPr>
            <p:cNvPr name="Freeform 10" id="10"/>
            <p:cNvSpPr/>
            <p:nvPr/>
          </p:nvSpPr>
          <p:spPr>
            <a:xfrm flipH="false" flipV="false" rot="0">
              <a:off x="0" y="0"/>
              <a:ext cx="1794393" cy="1971876"/>
            </a:xfrm>
            <a:custGeom>
              <a:avLst/>
              <a:gdLst/>
              <a:ahLst/>
              <a:cxnLst/>
              <a:rect r="r" b="b" t="t" l="l"/>
              <a:pathLst>
                <a:path h="1971876" w="1794393">
                  <a:moveTo>
                    <a:pt x="113633" y="0"/>
                  </a:moveTo>
                  <a:lnTo>
                    <a:pt x="1680759" y="0"/>
                  </a:lnTo>
                  <a:cubicBezTo>
                    <a:pt x="1710897" y="0"/>
                    <a:pt x="1739800" y="11972"/>
                    <a:pt x="1761110" y="33282"/>
                  </a:cubicBezTo>
                  <a:cubicBezTo>
                    <a:pt x="1782421" y="54593"/>
                    <a:pt x="1794393" y="83496"/>
                    <a:pt x="1794393" y="113633"/>
                  </a:cubicBezTo>
                  <a:lnTo>
                    <a:pt x="1794393" y="1858243"/>
                  </a:lnTo>
                  <a:cubicBezTo>
                    <a:pt x="1794393" y="1888380"/>
                    <a:pt x="1782421" y="1917283"/>
                    <a:pt x="1761110" y="1938594"/>
                  </a:cubicBezTo>
                  <a:cubicBezTo>
                    <a:pt x="1739800" y="1959904"/>
                    <a:pt x="1710897" y="1971876"/>
                    <a:pt x="1680759" y="1971876"/>
                  </a:cubicBezTo>
                  <a:lnTo>
                    <a:pt x="113633" y="1971876"/>
                  </a:lnTo>
                  <a:cubicBezTo>
                    <a:pt x="83496" y="1971876"/>
                    <a:pt x="54593" y="1959904"/>
                    <a:pt x="33282" y="1938594"/>
                  </a:cubicBezTo>
                  <a:cubicBezTo>
                    <a:pt x="11972" y="1917283"/>
                    <a:pt x="0" y="1888380"/>
                    <a:pt x="0" y="1858243"/>
                  </a:cubicBezTo>
                  <a:lnTo>
                    <a:pt x="0" y="113633"/>
                  </a:lnTo>
                  <a:cubicBezTo>
                    <a:pt x="0" y="83496"/>
                    <a:pt x="11972" y="54593"/>
                    <a:pt x="33282" y="33282"/>
                  </a:cubicBezTo>
                  <a:cubicBezTo>
                    <a:pt x="54593" y="11972"/>
                    <a:pt x="83496" y="0"/>
                    <a:pt x="113633" y="0"/>
                  </a:cubicBezTo>
                  <a:close/>
                </a:path>
              </a:pathLst>
            </a:custGeom>
            <a:gradFill rotWithShape="true">
              <a:gsLst>
                <a:gs pos="0">
                  <a:srgbClr val="8BC0EF">
                    <a:alpha val="100000"/>
                  </a:srgbClr>
                </a:gs>
                <a:gs pos="100000">
                  <a:srgbClr val="FFFFFF">
                    <a:alpha val="100000"/>
                  </a:srgbClr>
                </a:gs>
              </a:gsLst>
              <a:lin ang="5400000"/>
            </a:gradFill>
          </p:spPr>
        </p:sp>
        <p:sp>
          <p:nvSpPr>
            <p:cNvPr name="TextBox 11" id="11"/>
            <p:cNvSpPr txBox="true"/>
            <p:nvPr/>
          </p:nvSpPr>
          <p:spPr>
            <a:xfrm>
              <a:off x="0" y="-38100"/>
              <a:ext cx="1794393" cy="2009976"/>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10615725" y="1186302"/>
            <a:ext cx="5581277" cy="6195307"/>
            <a:chOff x="0" y="0"/>
            <a:chExt cx="864686" cy="959815"/>
          </a:xfrm>
        </p:grpSpPr>
        <p:sp>
          <p:nvSpPr>
            <p:cNvPr name="Freeform 13" id="13"/>
            <p:cNvSpPr/>
            <p:nvPr/>
          </p:nvSpPr>
          <p:spPr>
            <a:xfrm flipH="false" flipV="false" rot="0">
              <a:off x="0" y="0"/>
              <a:ext cx="864686" cy="959815"/>
            </a:xfrm>
            <a:custGeom>
              <a:avLst/>
              <a:gdLst/>
              <a:ahLst/>
              <a:cxnLst/>
              <a:rect r="r" b="b" t="t" l="l"/>
              <a:pathLst>
                <a:path h="959815" w="864686">
                  <a:moveTo>
                    <a:pt x="98486" y="0"/>
                  </a:moveTo>
                  <a:lnTo>
                    <a:pt x="766200" y="0"/>
                  </a:lnTo>
                  <a:cubicBezTo>
                    <a:pt x="792320" y="0"/>
                    <a:pt x="817370" y="10376"/>
                    <a:pt x="835840" y="28846"/>
                  </a:cubicBezTo>
                  <a:cubicBezTo>
                    <a:pt x="854310" y="47315"/>
                    <a:pt x="864686" y="72366"/>
                    <a:pt x="864686" y="98486"/>
                  </a:cubicBezTo>
                  <a:lnTo>
                    <a:pt x="864686" y="861329"/>
                  </a:lnTo>
                  <a:cubicBezTo>
                    <a:pt x="864686" y="887449"/>
                    <a:pt x="854310" y="912500"/>
                    <a:pt x="835840" y="930969"/>
                  </a:cubicBezTo>
                  <a:cubicBezTo>
                    <a:pt x="817370" y="949439"/>
                    <a:pt x="792320" y="959815"/>
                    <a:pt x="766200" y="959815"/>
                  </a:cubicBezTo>
                  <a:lnTo>
                    <a:pt x="98486" y="959815"/>
                  </a:lnTo>
                  <a:cubicBezTo>
                    <a:pt x="72366" y="959815"/>
                    <a:pt x="47315" y="949439"/>
                    <a:pt x="28846" y="930969"/>
                  </a:cubicBezTo>
                  <a:cubicBezTo>
                    <a:pt x="10376" y="912500"/>
                    <a:pt x="0" y="887449"/>
                    <a:pt x="0" y="861329"/>
                  </a:cubicBezTo>
                  <a:lnTo>
                    <a:pt x="0" y="98486"/>
                  </a:lnTo>
                  <a:cubicBezTo>
                    <a:pt x="0" y="72366"/>
                    <a:pt x="10376" y="47315"/>
                    <a:pt x="28846" y="28846"/>
                  </a:cubicBezTo>
                  <a:cubicBezTo>
                    <a:pt x="47315" y="10376"/>
                    <a:pt x="72366" y="0"/>
                    <a:pt x="98486" y="0"/>
                  </a:cubicBezTo>
                  <a:close/>
                </a:path>
              </a:pathLst>
            </a:custGeom>
            <a:blipFill>
              <a:blip r:embed="rId4"/>
              <a:stretch>
                <a:fillRect l="-103341" t="0" r="-93657" b="-50504"/>
              </a:stretch>
            </a:blipFill>
            <a:ln w="238125" cap="rnd">
              <a:solidFill>
                <a:srgbClr val="FFFFFF"/>
              </a:solidFill>
              <a:prstDash val="solid"/>
              <a:round/>
            </a:ln>
          </p:spPr>
        </p:sp>
      </p:grpSp>
      <p:sp>
        <p:nvSpPr>
          <p:cNvPr name="Freeform 14" id="14"/>
          <p:cNvSpPr/>
          <p:nvPr/>
        </p:nvSpPr>
        <p:spPr>
          <a:xfrm flipH="false" flipV="false" rot="0">
            <a:off x="10262417" y="4373348"/>
            <a:ext cx="6287892" cy="5187511"/>
          </a:xfrm>
          <a:custGeom>
            <a:avLst/>
            <a:gdLst/>
            <a:ahLst/>
            <a:cxnLst/>
            <a:rect r="r" b="b" t="t" l="l"/>
            <a:pathLst>
              <a:path h="5187511" w="6287892">
                <a:moveTo>
                  <a:pt x="0" y="0"/>
                </a:moveTo>
                <a:lnTo>
                  <a:pt x="6287892" y="0"/>
                </a:lnTo>
                <a:lnTo>
                  <a:pt x="6287892" y="5187512"/>
                </a:lnTo>
                <a:lnTo>
                  <a:pt x="0" y="5187512"/>
                </a:lnTo>
                <a:lnTo>
                  <a:pt x="0" y="0"/>
                </a:lnTo>
                <a:close/>
              </a:path>
            </a:pathLst>
          </a:custGeom>
          <a:blipFill>
            <a:blip r:embed="rId5"/>
            <a:stretch>
              <a:fillRect l="0" t="0" r="0" b="0"/>
            </a:stretch>
          </a:blipFill>
        </p:spPr>
      </p:sp>
      <p:sp>
        <p:nvSpPr>
          <p:cNvPr name="Freeform 15" id="15"/>
          <p:cNvSpPr/>
          <p:nvPr/>
        </p:nvSpPr>
        <p:spPr>
          <a:xfrm flipH="false" flipV="false" rot="0">
            <a:off x="5932609" y="9016232"/>
            <a:ext cx="5806999" cy="4543977"/>
          </a:xfrm>
          <a:custGeom>
            <a:avLst/>
            <a:gdLst/>
            <a:ahLst/>
            <a:cxnLst/>
            <a:rect r="r" b="b" t="t" l="l"/>
            <a:pathLst>
              <a:path h="4543977" w="5806999">
                <a:moveTo>
                  <a:pt x="0" y="0"/>
                </a:moveTo>
                <a:lnTo>
                  <a:pt x="5806999" y="0"/>
                </a:lnTo>
                <a:lnTo>
                  <a:pt x="5806999" y="4543977"/>
                </a:lnTo>
                <a:lnTo>
                  <a:pt x="0" y="454397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6" id="16"/>
          <p:cNvSpPr/>
          <p:nvPr/>
        </p:nvSpPr>
        <p:spPr>
          <a:xfrm flipH="false" flipV="false" rot="0">
            <a:off x="0" y="8902141"/>
            <a:ext cx="5806999" cy="2934750"/>
          </a:xfrm>
          <a:custGeom>
            <a:avLst/>
            <a:gdLst/>
            <a:ahLst/>
            <a:cxnLst/>
            <a:rect r="r" b="b" t="t" l="l"/>
            <a:pathLst>
              <a:path h="2934750" w="5806999">
                <a:moveTo>
                  <a:pt x="0" y="0"/>
                </a:moveTo>
                <a:lnTo>
                  <a:pt x="5806999" y="0"/>
                </a:lnTo>
                <a:lnTo>
                  <a:pt x="5806999" y="2934750"/>
                </a:lnTo>
                <a:lnTo>
                  <a:pt x="0" y="2934750"/>
                </a:lnTo>
                <a:lnTo>
                  <a:pt x="0" y="0"/>
                </a:lnTo>
                <a:close/>
              </a:path>
            </a:pathLst>
          </a:custGeom>
          <a:blipFill>
            <a:blip r:embed="rId6">
              <a:extLst>
                <a:ext uri="{96DAC541-7B7A-43D3-8B79-37D633B846F1}">
                  <asvg:svgBlip xmlns:asvg="http://schemas.microsoft.com/office/drawing/2016/SVG/main" r:embed="rId7"/>
                </a:ext>
              </a:extLst>
            </a:blip>
            <a:stretch>
              <a:fillRect l="0" t="-54833" r="0" b="0"/>
            </a:stretch>
          </a:blipFill>
        </p:spPr>
      </p:sp>
      <p:sp>
        <p:nvSpPr>
          <p:cNvPr name="Freeform 17" id="17"/>
          <p:cNvSpPr/>
          <p:nvPr/>
        </p:nvSpPr>
        <p:spPr>
          <a:xfrm flipH="false" flipV="false" rot="0">
            <a:off x="1333082" y="1281020"/>
            <a:ext cx="1035851" cy="463543"/>
          </a:xfrm>
          <a:custGeom>
            <a:avLst/>
            <a:gdLst/>
            <a:ahLst/>
            <a:cxnLst/>
            <a:rect r="r" b="b" t="t" l="l"/>
            <a:pathLst>
              <a:path h="463543" w="1035851">
                <a:moveTo>
                  <a:pt x="0" y="0"/>
                </a:moveTo>
                <a:lnTo>
                  <a:pt x="1035851" y="0"/>
                </a:lnTo>
                <a:lnTo>
                  <a:pt x="1035851" y="463543"/>
                </a:lnTo>
                <a:lnTo>
                  <a:pt x="0" y="46354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8" id="18"/>
          <p:cNvSpPr txBox="true"/>
          <p:nvPr/>
        </p:nvSpPr>
        <p:spPr>
          <a:xfrm rot="0">
            <a:off x="1028700" y="2778405"/>
            <a:ext cx="8614920" cy="2800350"/>
          </a:xfrm>
          <a:prstGeom prst="rect">
            <a:avLst/>
          </a:prstGeom>
        </p:spPr>
        <p:txBody>
          <a:bodyPr anchor="t" rtlCol="false" tIns="0" lIns="0" bIns="0" rIns="0">
            <a:spAutoFit/>
          </a:bodyPr>
          <a:lstStyle/>
          <a:p>
            <a:pPr algn="l">
              <a:lnSpc>
                <a:spcPts val="11040"/>
              </a:lnSpc>
            </a:pPr>
            <a:r>
              <a:rPr lang="en-US" sz="9200">
                <a:solidFill>
                  <a:srgbClr val="3397E8"/>
                </a:solidFill>
                <a:latin typeface="Anton"/>
                <a:ea typeface="Anton"/>
                <a:cs typeface="Anton"/>
                <a:sym typeface="Anton"/>
              </a:rPr>
              <a:t>PROJET</a:t>
            </a:r>
          </a:p>
          <a:p>
            <a:pPr algn="l">
              <a:lnSpc>
                <a:spcPts val="11040"/>
              </a:lnSpc>
            </a:pPr>
            <a:r>
              <a:rPr lang="en-US" sz="9200">
                <a:solidFill>
                  <a:srgbClr val="022551"/>
                </a:solidFill>
                <a:latin typeface="Anton"/>
                <a:ea typeface="Anton"/>
                <a:cs typeface="Anton"/>
                <a:sym typeface="Anton"/>
              </a:rPr>
              <a:t>CLOUD COMPUTING </a:t>
            </a:r>
          </a:p>
        </p:txBody>
      </p:sp>
      <p:sp>
        <p:nvSpPr>
          <p:cNvPr name="TextBox 19" id="19"/>
          <p:cNvSpPr txBox="true"/>
          <p:nvPr/>
        </p:nvSpPr>
        <p:spPr>
          <a:xfrm rot="0">
            <a:off x="1028700" y="5877147"/>
            <a:ext cx="8115300" cy="457200"/>
          </a:xfrm>
          <a:prstGeom prst="rect">
            <a:avLst/>
          </a:prstGeom>
        </p:spPr>
        <p:txBody>
          <a:bodyPr anchor="t" rtlCol="false" tIns="0" lIns="0" bIns="0" rIns="0">
            <a:spAutoFit/>
          </a:bodyPr>
          <a:lstStyle/>
          <a:p>
            <a:pPr algn="l">
              <a:lnSpc>
                <a:spcPts val="3599"/>
              </a:lnSpc>
            </a:pPr>
            <a:r>
              <a:rPr lang="en-US" b="true" sz="2999">
                <a:solidFill>
                  <a:srgbClr val="000000"/>
                </a:solidFill>
                <a:latin typeface="Roboto Bold"/>
                <a:ea typeface="Roboto Bold"/>
                <a:cs typeface="Roboto Bold"/>
                <a:sym typeface="Roboto Bold"/>
              </a:rPr>
              <a:t>AMAZON WEB SERVICE</a:t>
            </a:r>
          </a:p>
        </p:txBody>
      </p:sp>
      <p:sp>
        <p:nvSpPr>
          <p:cNvPr name="TextBox 20" id="20"/>
          <p:cNvSpPr txBox="true"/>
          <p:nvPr/>
        </p:nvSpPr>
        <p:spPr>
          <a:xfrm rot="0">
            <a:off x="1028700" y="7067706"/>
            <a:ext cx="8115300" cy="323850"/>
          </a:xfrm>
          <a:prstGeom prst="rect">
            <a:avLst/>
          </a:prstGeom>
        </p:spPr>
        <p:txBody>
          <a:bodyPr anchor="t" rtlCol="false" tIns="0" lIns="0" bIns="0" rIns="0">
            <a:spAutoFit/>
          </a:bodyPr>
          <a:lstStyle/>
          <a:p>
            <a:pPr algn="l">
              <a:lnSpc>
                <a:spcPts val="2400"/>
              </a:lnSpc>
            </a:pPr>
            <a:r>
              <a:rPr lang="en-US" sz="2000">
                <a:solidFill>
                  <a:srgbClr val="000000"/>
                </a:solidFill>
                <a:latin typeface="Roboto"/>
                <a:ea typeface="Roboto"/>
                <a:cs typeface="Roboto"/>
                <a:sym typeface="Roboto"/>
              </a:rPr>
              <a:t>Amayas Bariz - fayçal Boubekri - Hadil Neji</a:t>
            </a:r>
          </a:p>
        </p:txBody>
      </p:sp>
      <p:sp>
        <p:nvSpPr>
          <p:cNvPr name="Freeform 21" id="21"/>
          <p:cNvSpPr/>
          <p:nvPr/>
        </p:nvSpPr>
        <p:spPr>
          <a:xfrm flipH="false" flipV="false" rot="0">
            <a:off x="11642086" y="9464591"/>
            <a:ext cx="5806999" cy="4543977"/>
          </a:xfrm>
          <a:custGeom>
            <a:avLst/>
            <a:gdLst/>
            <a:ahLst/>
            <a:cxnLst/>
            <a:rect r="r" b="b" t="t" l="l"/>
            <a:pathLst>
              <a:path h="4543977" w="5806999">
                <a:moveTo>
                  <a:pt x="0" y="0"/>
                </a:moveTo>
                <a:lnTo>
                  <a:pt x="5806999" y="0"/>
                </a:lnTo>
                <a:lnTo>
                  <a:pt x="5806999" y="4543976"/>
                </a:lnTo>
                <a:lnTo>
                  <a:pt x="0" y="454397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22" id="22"/>
          <p:cNvSpPr txBox="true"/>
          <p:nvPr/>
        </p:nvSpPr>
        <p:spPr>
          <a:xfrm rot="0">
            <a:off x="2651704" y="1188975"/>
            <a:ext cx="2835736" cy="628584"/>
          </a:xfrm>
          <a:prstGeom prst="rect">
            <a:avLst/>
          </a:prstGeom>
        </p:spPr>
        <p:txBody>
          <a:bodyPr anchor="t" rtlCol="false" tIns="0" lIns="0" bIns="0" rIns="0">
            <a:spAutoFit/>
          </a:bodyPr>
          <a:lstStyle/>
          <a:p>
            <a:pPr algn="l">
              <a:lnSpc>
                <a:spcPts val="2400"/>
              </a:lnSpc>
            </a:pPr>
            <a:r>
              <a:rPr lang="en-US" b="true" sz="2000">
                <a:solidFill>
                  <a:srgbClr val="FFFFFF"/>
                </a:solidFill>
                <a:latin typeface="Roboto Bold"/>
                <a:ea typeface="Roboto Bold"/>
                <a:cs typeface="Roboto Bold"/>
                <a:sym typeface="Roboto Bold"/>
              </a:rPr>
              <a:t>GINYARD INTERNATIONAL CO.</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714625" y="-789140"/>
            <a:ext cx="3015641" cy="11865279"/>
            <a:chOff x="0" y="0"/>
            <a:chExt cx="794243" cy="3125012"/>
          </a:xfrm>
        </p:grpSpPr>
        <p:sp>
          <p:nvSpPr>
            <p:cNvPr name="Freeform 3" id="3"/>
            <p:cNvSpPr/>
            <p:nvPr/>
          </p:nvSpPr>
          <p:spPr>
            <a:xfrm flipH="false" flipV="false" rot="0">
              <a:off x="0" y="0"/>
              <a:ext cx="794243" cy="3125012"/>
            </a:xfrm>
            <a:custGeom>
              <a:avLst/>
              <a:gdLst/>
              <a:ahLst/>
              <a:cxnLst/>
              <a:rect r="r" b="b" t="t" l="l"/>
              <a:pathLst>
                <a:path h="3125012" w="794243">
                  <a:moveTo>
                    <a:pt x="0" y="0"/>
                  </a:moveTo>
                  <a:lnTo>
                    <a:pt x="794243" y="0"/>
                  </a:lnTo>
                  <a:lnTo>
                    <a:pt x="794243" y="3125012"/>
                  </a:lnTo>
                  <a:lnTo>
                    <a:pt x="0" y="3125012"/>
                  </a:lnTo>
                  <a:close/>
                </a:path>
              </a:pathLst>
            </a:custGeom>
            <a:gradFill rotWithShape="true">
              <a:gsLst>
                <a:gs pos="0">
                  <a:srgbClr val="8BC0EF">
                    <a:alpha val="100000"/>
                  </a:srgbClr>
                </a:gs>
                <a:gs pos="100000">
                  <a:srgbClr val="FFFFFF">
                    <a:alpha val="100000"/>
                  </a:srgbClr>
                </a:gs>
              </a:gsLst>
              <a:lin ang="5400000"/>
            </a:gradFill>
          </p:spPr>
        </p:sp>
        <p:sp>
          <p:nvSpPr>
            <p:cNvPr name="TextBox 4" id="4"/>
            <p:cNvSpPr txBox="true"/>
            <p:nvPr/>
          </p:nvSpPr>
          <p:spPr>
            <a:xfrm>
              <a:off x="0" y="-38100"/>
              <a:ext cx="794243" cy="3163112"/>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239438" y="2160492"/>
            <a:ext cx="5966016" cy="5966016"/>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3980F0">
                    <a:alpha val="100000"/>
                  </a:srgbClr>
                </a:gs>
                <a:gs pos="100000">
                  <a:srgbClr val="4B94EB">
                    <a:alpha val="100000"/>
                  </a:srgbClr>
                </a:gs>
              </a:gsLst>
              <a:lin ang="0"/>
            </a:gradFill>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15497330" y="8811200"/>
            <a:ext cx="1761970" cy="447100"/>
          </a:xfrm>
          <a:custGeom>
            <a:avLst/>
            <a:gdLst/>
            <a:ahLst/>
            <a:cxnLst/>
            <a:rect r="r" b="b" t="t" l="l"/>
            <a:pathLst>
              <a:path h="447100" w="1761970">
                <a:moveTo>
                  <a:pt x="0" y="0"/>
                </a:moveTo>
                <a:lnTo>
                  <a:pt x="1761970" y="0"/>
                </a:lnTo>
                <a:lnTo>
                  <a:pt x="1761970" y="447100"/>
                </a:lnTo>
                <a:lnTo>
                  <a:pt x="0" y="4471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grpSp>
        <p:nvGrpSpPr>
          <p:cNvPr name="Group 9" id="9"/>
          <p:cNvGrpSpPr/>
          <p:nvPr/>
        </p:nvGrpSpPr>
        <p:grpSpPr>
          <a:xfrm rot="0">
            <a:off x="8056523" y="2654612"/>
            <a:ext cx="1065666" cy="1065666"/>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397E8"/>
            </a:solidFill>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8056523" y="4188661"/>
            <a:ext cx="1065666" cy="1065666"/>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397E8"/>
            </a:solidFill>
          </p:spPr>
        </p:sp>
        <p:sp>
          <p:nvSpPr>
            <p:cNvPr name="TextBox 14" id="1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5" id="15"/>
          <p:cNvSpPr/>
          <p:nvPr/>
        </p:nvSpPr>
        <p:spPr>
          <a:xfrm flipH="false" flipV="false" rot="-5400000">
            <a:off x="16250945" y="417376"/>
            <a:ext cx="508889" cy="1507820"/>
          </a:xfrm>
          <a:custGeom>
            <a:avLst/>
            <a:gdLst/>
            <a:ahLst/>
            <a:cxnLst/>
            <a:rect r="r" b="b" t="t" l="l"/>
            <a:pathLst>
              <a:path h="1507820" w="508889">
                <a:moveTo>
                  <a:pt x="0" y="0"/>
                </a:moveTo>
                <a:lnTo>
                  <a:pt x="508889" y="0"/>
                </a:lnTo>
                <a:lnTo>
                  <a:pt x="508889" y="1507820"/>
                </a:lnTo>
                <a:lnTo>
                  <a:pt x="0" y="150782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grpSp>
        <p:nvGrpSpPr>
          <p:cNvPr name="Group 16" id="16"/>
          <p:cNvGrpSpPr/>
          <p:nvPr/>
        </p:nvGrpSpPr>
        <p:grpSpPr>
          <a:xfrm rot="0">
            <a:off x="8056523" y="5722710"/>
            <a:ext cx="1065666" cy="1065666"/>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397E8"/>
            </a:solidFill>
          </p:spPr>
        </p:sp>
        <p:sp>
          <p:nvSpPr>
            <p:cNvPr name="TextBox 18" id="18"/>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9" id="19"/>
          <p:cNvSpPr/>
          <p:nvPr/>
        </p:nvSpPr>
        <p:spPr>
          <a:xfrm flipH="false" flipV="false" rot="0">
            <a:off x="1992969" y="1973217"/>
            <a:ext cx="1443312" cy="1599238"/>
          </a:xfrm>
          <a:custGeom>
            <a:avLst/>
            <a:gdLst/>
            <a:ahLst/>
            <a:cxnLst/>
            <a:rect r="r" b="b" t="t" l="l"/>
            <a:pathLst>
              <a:path h="1599238" w="1443312">
                <a:moveTo>
                  <a:pt x="0" y="0"/>
                </a:moveTo>
                <a:lnTo>
                  <a:pt x="1443312" y="0"/>
                </a:lnTo>
                <a:lnTo>
                  <a:pt x="1443312" y="1599237"/>
                </a:lnTo>
                <a:lnTo>
                  <a:pt x="0" y="159923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20" id="20"/>
          <p:cNvSpPr txBox="true"/>
          <p:nvPr/>
        </p:nvSpPr>
        <p:spPr>
          <a:xfrm rot="0">
            <a:off x="1239438" y="4864369"/>
            <a:ext cx="5966016" cy="1024256"/>
          </a:xfrm>
          <a:prstGeom prst="rect">
            <a:avLst/>
          </a:prstGeom>
        </p:spPr>
        <p:txBody>
          <a:bodyPr anchor="t" rtlCol="false" tIns="0" lIns="0" bIns="0" rIns="0">
            <a:spAutoFit/>
          </a:bodyPr>
          <a:lstStyle/>
          <a:p>
            <a:pPr algn="ctr">
              <a:lnSpc>
                <a:spcPts val="7700"/>
              </a:lnSpc>
            </a:pPr>
            <a:r>
              <a:rPr lang="en-US" b="true" sz="7700">
                <a:solidFill>
                  <a:srgbClr val="FFFFFF"/>
                </a:solidFill>
                <a:latin typeface="Inter Heavy"/>
                <a:ea typeface="Inter Heavy"/>
                <a:cs typeface="Inter Heavy"/>
                <a:sym typeface="Inter Heavy"/>
              </a:rPr>
              <a:t>SOMMAIRE</a:t>
            </a:r>
          </a:p>
        </p:txBody>
      </p:sp>
      <p:sp>
        <p:nvSpPr>
          <p:cNvPr name="TextBox 21" id="21"/>
          <p:cNvSpPr txBox="true"/>
          <p:nvPr/>
        </p:nvSpPr>
        <p:spPr>
          <a:xfrm rot="0">
            <a:off x="9461265" y="2834697"/>
            <a:ext cx="8121973" cy="610382"/>
          </a:xfrm>
          <a:prstGeom prst="rect">
            <a:avLst/>
          </a:prstGeom>
        </p:spPr>
        <p:txBody>
          <a:bodyPr anchor="t" rtlCol="false" tIns="0" lIns="0" bIns="0" rIns="0">
            <a:spAutoFit/>
          </a:bodyPr>
          <a:lstStyle/>
          <a:p>
            <a:pPr algn="l">
              <a:lnSpc>
                <a:spcPts val="4812"/>
              </a:lnSpc>
            </a:pPr>
            <a:r>
              <a:rPr lang="en-US" sz="3437">
                <a:solidFill>
                  <a:srgbClr val="000000"/>
                </a:solidFill>
                <a:latin typeface="Poppins"/>
                <a:ea typeface="Poppins"/>
                <a:cs typeface="Poppins"/>
                <a:sym typeface="Poppins"/>
              </a:rPr>
              <a:t>PROBLÈMATIQUE</a:t>
            </a:r>
          </a:p>
        </p:txBody>
      </p:sp>
      <p:sp>
        <p:nvSpPr>
          <p:cNvPr name="TextBox 22" id="22"/>
          <p:cNvSpPr txBox="true"/>
          <p:nvPr/>
        </p:nvSpPr>
        <p:spPr>
          <a:xfrm rot="0">
            <a:off x="8248513" y="2834697"/>
            <a:ext cx="681687" cy="610382"/>
          </a:xfrm>
          <a:prstGeom prst="rect">
            <a:avLst/>
          </a:prstGeom>
        </p:spPr>
        <p:txBody>
          <a:bodyPr anchor="t" rtlCol="false" tIns="0" lIns="0" bIns="0" rIns="0">
            <a:spAutoFit/>
          </a:bodyPr>
          <a:lstStyle/>
          <a:p>
            <a:pPr algn="ctr">
              <a:lnSpc>
                <a:spcPts val="4812"/>
              </a:lnSpc>
            </a:pPr>
            <a:r>
              <a:rPr lang="en-US" b="true" sz="3437">
                <a:solidFill>
                  <a:srgbClr val="FFCC33"/>
                </a:solidFill>
                <a:latin typeface="Poppins Bold"/>
                <a:ea typeface="Poppins Bold"/>
                <a:cs typeface="Poppins Bold"/>
                <a:sym typeface="Poppins Bold"/>
              </a:rPr>
              <a:t>01</a:t>
            </a:r>
          </a:p>
        </p:txBody>
      </p:sp>
      <p:sp>
        <p:nvSpPr>
          <p:cNvPr name="TextBox 23" id="23"/>
          <p:cNvSpPr txBox="true"/>
          <p:nvPr/>
        </p:nvSpPr>
        <p:spPr>
          <a:xfrm rot="0">
            <a:off x="8248513" y="4368746"/>
            <a:ext cx="681687" cy="610245"/>
          </a:xfrm>
          <a:prstGeom prst="rect">
            <a:avLst/>
          </a:prstGeom>
        </p:spPr>
        <p:txBody>
          <a:bodyPr anchor="t" rtlCol="false" tIns="0" lIns="0" bIns="0" rIns="0">
            <a:spAutoFit/>
          </a:bodyPr>
          <a:lstStyle/>
          <a:p>
            <a:pPr algn="ctr">
              <a:lnSpc>
                <a:spcPts val="4812"/>
              </a:lnSpc>
            </a:pPr>
            <a:r>
              <a:rPr lang="en-US" b="true" sz="3437">
                <a:solidFill>
                  <a:srgbClr val="FFCC33"/>
                </a:solidFill>
                <a:latin typeface="Poppins Bold"/>
                <a:ea typeface="Poppins Bold"/>
                <a:cs typeface="Poppins Bold"/>
                <a:sym typeface="Poppins Bold"/>
              </a:rPr>
              <a:t>02</a:t>
            </a:r>
          </a:p>
        </p:txBody>
      </p:sp>
      <p:sp>
        <p:nvSpPr>
          <p:cNvPr name="TextBox 24" id="24"/>
          <p:cNvSpPr txBox="true"/>
          <p:nvPr/>
        </p:nvSpPr>
        <p:spPr>
          <a:xfrm rot="0">
            <a:off x="9461265" y="4368746"/>
            <a:ext cx="8121973" cy="610382"/>
          </a:xfrm>
          <a:prstGeom prst="rect">
            <a:avLst/>
          </a:prstGeom>
        </p:spPr>
        <p:txBody>
          <a:bodyPr anchor="t" rtlCol="false" tIns="0" lIns="0" bIns="0" rIns="0">
            <a:spAutoFit/>
          </a:bodyPr>
          <a:lstStyle/>
          <a:p>
            <a:pPr algn="l">
              <a:lnSpc>
                <a:spcPts val="4812"/>
              </a:lnSpc>
            </a:pPr>
            <a:r>
              <a:rPr lang="en-US" sz="3437">
                <a:solidFill>
                  <a:srgbClr val="000000"/>
                </a:solidFill>
                <a:latin typeface="Poppins"/>
                <a:ea typeface="Poppins"/>
                <a:cs typeface="Poppins"/>
                <a:sym typeface="Poppins"/>
              </a:rPr>
              <a:t>SOLUTION ET OBJECTIFS</a:t>
            </a:r>
          </a:p>
        </p:txBody>
      </p:sp>
      <p:sp>
        <p:nvSpPr>
          <p:cNvPr name="TextBox 25" id="25"/>
          <p:cNvSpPr txBox="true"/>
          <p:nvPr/>
        </p:nvSpPr>
        <p:spPr>
          <a:xfrm rot="0">
            <a:off x="9461265" y="5902796"/>
            <a:ext cx="8121973" cy="610382"/>
          </a:xfrm>
          <a:prstGeom prst="rect">
            <a:avLst/>
          </a:prstGeom>
        </p:spPr>
        <p:txBody>
          <a:bodyPr anchor="t" rtlCol="false" tIns="0" lIns="0" bIns="0" rIns="0">
            <a:spAutoFit/>
          </a:bodyPr>
          <a:lstStyle/>
          <a:p>
            <a:pPr algn="l">
              <a:lnSpc>
                <a:spcPts val="4812"/>
              </a:lnSpc>
            </a:pPr>
            <a:r>
              <a:rPr lang="en-US" sz="3437">
                <a:solidFill>
                  <a:srgbClr val="000000"/>
                </a:solidFill>
                <a:latin typeface="Poppins"/>
                <a:ea typeface="Poppins"/>
                <a:cs typeface="Poppins"/>
                <a:sym typeface="Poppins"/>
              </a:rPr>
              <a:t>ARCHITECTURE</a:t>
            </a:r>
          </a:p>
        </p:txBody>
      </p:sp>
      <p:sp>
        <p:nvSpPr>
          <p:cNvPr name="TextBox 26" id="26"/>
          <p:cNvSpPr txBox="true"/>
          <p:nvPr/>
        </p:nvSpPr>
        <p:spPr>
          <a:xfrm rot="0">
            <a:off x="8248513" y="5902796"/>
            <a:ext cx="681687" cy="610245"/>
          </a:xfrm>
          <a:prstGeom prst="rect">
            <a:avLst/>
          </a:prstGeom>
        </p:spPr>
        <p:txBody>
          <a:bodyPr anchor="t" rtlCol="false" tIns="0" lIns="0" bIns="0" rIns="0">
            <a:spAutoFit/>
          </a:bodyPr>
          <a:lstStyle/>
          <a:p>
            <a:pPr algn="ctr">
              <a:lnSpc>
                <a:spcPts val="4812"/>
              </a:lnSpc>
            </a:pPr>
            <a:r>
              <a:rPr lang="en-US" b="true" sz="3437">
                <a:solidFill>
                  <a:srgbClr val="FFCC33"/>
                </a:solidFill>
                <a:latin typeface="Poppins Bold"/>
                <a:ea typeface="Poppins Bold"/>
                <a:cs typeface="Poppins Bold"/>
                <a:sym typeface="Poppins Bold"/>
              </a:rPr>
              <a:t>03</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517910" y="-5563357"/>
            <a:ext cx="9547610" cy="9754902"/>
          </a:xfrm>
          <a:custGeom>
            <a:avLst/>
            <a:gdLst/>
            <a:ahLst/>
            <a:cxnLst/>
            <a:rect r="r" b="b" t="t" l="l"/>
            <a:pathLst>
              <a:path h="9754902" w="9547610">
                <a:moveTo>
                  <a:pt x="0" y="0"/>
                </a:moveTo>
                <a:lnTo>
                  <a:pt x="9547610" y="0"/>
                </a:lnTo>
                <a:lnTo>
                  <a:pt x="9547610" y="9754902"/>
                </a:lnTo>
                <a:lnTo>
                  <a:pt x="0" y="9754902"/>
                </a:lnTo>
                <a:lnTo>
                  <a:pt x="0" y="0"/>
                </a:lnTo>
                <a:close/>
              </a:path>
            </a:pathLst>
          </a:custGeom>
          <a:blipFill>
            <a:blip r:embed="rId2">
              <a:alphaModFix amt="19999"/>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9144000" y="-5024308"/>
            <a:ext cx="9547610" cy="9754902"/>
          </a:xfrm>
          <a:custGeom>
            <a:avLst/>
            <a:gdLst/>
            <a:ahLst/>
            <a:cxnLst/>
            <a:rect r="r" b="b" t="t" l="l"/>
            <a:pathLst>
              <a:path h="9754902" w="9547610">
                <a:moveTo>
                  <a:pt x="0" y="0"/>
                </a:moveTo>
                <a:lnTo>
                  <a:pt x="9547610" y="0"/>
                </a:lnTo>
                <a:lnTo>
                  <a:pt x="9547610" y="9754902"/>
                </a:lnTo>
                <a:lnTo>
                  <a:pt x="0" y="9754902"/>
                </a:lnTo>
                <a:lnTo>
                  <a:pt x="0" y="0"/>
                </a:lnTo>
                <a:close/>
              </a:path>
            </a:pathLst>
          </a:custGeom>
          <a:blipFill>
            <a:blip r:embed="rId2">
              <a:alphaModFix amt="19999"/>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1028700" y="1028700"/>
            <a:ext cx="16230600" cy="3101993"/>
            <a:chOff x="0" y="0"/>
            <a:chExt cx="4274726" cy="816986"/>
          </a:xfrm>
        </p:grpSpPr>
        <p:sp>
          <p:nvSpPr>
            <p:cNvPr name="Freeform 5" id="5"/>
            <p:cNvSpPr/>
            <p:nvPr/>
          </p:nvSpPr>
          <p:spPr>
            <a:xfrm flipH="false" flipV="false" rot="0">
              <a:off x="0" y="0"/>
              <a:ext cx="4274726" cy="816986"/>
            </a:xfrm>
            <a:custGeom>
              <a:avLst/>
              <a:gdLst/>
              <a:ahLst/>
              <a:cxnLst/>
              <a:rect r="r" b="b" t="t" l="l"/>
              <a:pathLst>
                <a:path h="816986" w="4274726">
                  <a:moveTo>
                    <a:pt x="47700" y="0"/>
                  </a:moveTo>
                  <a:lnTo>
                    <a:pt x="4227026" y="0"/>
                  </a:lnTo>
                  <a:cubicBezTo>
                    <a:pt x="4239677" y="0"/>
                    <a:pt x="4251809" y="5025"/>
                    <a:pt x="4260755" y="13971"/>
                  </a:cubicBezTo>
                  <a:cubicBezTo>
                    <a:pt x="4269700" y="22916"/>
                    <a:pt x="4274726" y="35049"/>
                    <a:pt x="4274726" y="47700"/>
                  </a:cubicBezTo>
                  <a:lnTo>
                    <a:pt x="4274726" y="769286"/>
                  </a:lnTo>
                  <a:cubicBezTo>
                    <a:pt x="4274726" y="781937"/>
                    <a:pt x="4269700" y="794070"/>
                    <a:pt x="4260755" y="803015"/>
                  </a:cubicBezTo>
                  <a:cubicBezTo>
                    <a:pt x="4251809" y="811960"/>
                    <a:pt x="4239677" y="816986"/>
                    <a:pt x="4227026" y="816986"/>
                  </a:cubicBezTo>
                  <a:lnTo>
                    <a:pt x="47700" y="816986"/>
                  </a:lnTo>
                  <a:cubicBezTo>
                    <a:pt x="35049" y="816986"/>
                    <a:pt x="22916" y="811960"/>
                    <a:pt x="13971" y="803015"/>
                  </a:cubicBezTo>
                  <a:cubicBezTo>
                    <a:pt x="5025" y="794070"/>
                    <a:pt x="0" y="781937"/>
                    <a:pt x="0" y="769286"/>
                  </a:cubicBezTo>
                  <a:lnTo>
                    <a:pt x="0" y="47700"/>
                  </a:lnTo>
                  <a:cubicBezTo>
                    <a:pt x="0" y="35049"/>
                    <a:pt x="5025" y="22916"/>
                    <a:pt x="13971" y="13971"/>
                  </a:cubicBezTo>
                  <a:cubicBezTo>
                    <a:pt x="22916" y="5025"/>
                    <a:pt x="35049" y="0"/>
                    <a:pt x="47700" y="0"/>
                  </a:cubicBezTo>
                  <a:close/>
                </a:path>
              </a:pathLst>
            </a:custGeom>
            <a:gradFill rotWithShape="true">
              <a:gsLst>
                <a:gs pos="0">
                  <a:srgbClr val="8BC0EF">
                    <a:alpha val="100000"/>
                  </a:srgbClr>
                </a:gs>
                <a:gs pos="100000">
                  <a:srgbClr val="FFFFFF">
                    <a:alpha val="100000"/>
                  </a:srgbClr>
                </a:gs>
              </a:gsLst>
              <a:lin ang="5400000"/>
            </a:gradFill>
          </p:spPr>
        </p:sp>
        <p:sp>
          <p:nvSpPr>
            <p:cNvPr name="TextBox 6" id="6"/>
            <p:cNvSpPr txBox="true"/>
            <p:nvPr/>
          </p:nvSpPr>
          <p:spPr>
            <a:xfrm>
              <a:off x="0" y="-38100"/>
              <a:ext cx="4274726" cy="855086"/>
            </a:xfrm>
            <a:prstGeom prst="rect">
              <a:avLst/>
            </a:prstGeom>
          </p:spPr>
          <p:txBody>
            <a:bodyPr anchor="ctr" rtlCol="false" tIns="50800" lIns="50800" bIns="50800" rIns="50800"/>
            <a:lstStyle/>
            <a:p>
              <a:pPr algn="ctr">
                <a:lnSpc>
                  <a:spcPts val="2659"/>
                </a:lnSpc>
              </a:pPr>
            </a:p>
          </p:txBody>
        </p:sp>
      </p:grpSp>
      <p:grpSp>
        <p:nvGrpSpPr>
          <p:cNvPr name="Group 7" id="7"/>
          <p:cNvGrpSpPr/>
          <p:nvPr/>
        </p:nvGrpSpPr>
        <p:grpSpPr>
          <a:xfrm rot="0">
            <a:off x="1028700" y="3417420"/>
            <a:ext cx="4692456" cy="968183"/>
            <a:chOff x="0" y="0"/>
            <a:chExt cx="1235873" cy="254995"/>
          </a:xfrm>
        </p:grpSpPr>
        <p:sp>
          <p:nvSpPr>
            <p:cNvPr name="Freeform 8" id="8"/>
            <p:cNvSpPr/>
            <p:nvPr/>
          </p:nvSpPr>
          <p:spPr>
            <a:xfrm flipH="false" flipV="false" rot="0">
              <a:off x="0" y="0"/>
              <a:ext cx="1235873" cy="254995"/>
            </a:xfrm>
            <a:custGeom>
              <a:avLst/>
              <a:gdLst/>
              <a:ahLst/>
              <a:cxnLst/>
              <a:rect r="r" b="b" t="t" l="l"/>
              <a:pathLst>
                <a:path h="254995" w="1235873">
                  <a:moveTo>
                    <a:pt x="127497" y="0"/>
                  </a:moveTo>
                  <a:lnTo>
                    <a:pt x="1108376" y="0"/>
                  </a:lnTo>
                  <a:cubicBezTo>
                    <a:pt x="1142190" y="0"/>
                    <a:pt x="1174620" y="13433"/>
                    <a:pt x="1198530" y="37343"/>
                  </a:cubicBezTo>
                  <a:cubicBezTo>
                    <a:pt x="1222441" y="61253"/>
                    <a:pt x="1235873" y="93683"/>
                    <a:pt x="1235873" y="127497"/>
                  </a:cubicBezTo>
                  <a:lnTo>
                    <a:pt x="1235873" y="127497"/>
                  </a:lnTo>
                  <a:cubicBezTo>
                    <a:pt x="1235873" y="161312"/>
                    <a:pt x="1222441" y="193741"/>
                    <a:pt x="1198530" y="217652"/>
                  </a:cubicBezTo>
                  <a:cubicBezTo>
                    <a:pt x="1174620" y="241562"/>
                    <a:pt x="1142190" y="254995"/>
                    <a:pt x="1108376" y="254995"/>
                  </a:cubicBezTo>
                  <a:lnTo>
                    <a:pt x="127497" y="254995"/>
                  </a:lnTo>
                  <a:cubicBezTo>
                    <a:pt x="93683" y="254995"/>
                    <a:pt x="61253" y="241562"/>
                    <a:pt x="37343" y="217652"/>
                  </a:cubicBezTo>
                  <a:cubicBezTo>
                    <a:pt x="13433" y="193741"/>
                    <a:pt x="0" y="161312"/>
                    <a:pt x="0" y="127497"/>
                  </a:cubicBezTo>
                  <a:lnTo>
                    <a:pt x="0" y="127497"/>
                  </a:lnTo>
                  <a:cubicBezTo>
                    <a:pt x="0" y="93683"/>
                    <a:pt x="13433" y="61253"/>
                    <a:pt x="37343" y="37343"/>
                  </a:cubicBezTo>
                  <a:cubicBezTo>
                    <a:pt x="61253" y="13433"/>
                    <a:pt x="93683" y="0"/>
                    <a:pt x="127497" y="0"/>
                  </a:cubicBezTo>
                  <a:close/>
                </a:path>
              </a:pathLst>
            </a:custGeom>
            <a:gradFill rotWithShape="true">
              <a:gsLst>
                <a:gs pos="0">
                  <a:srgbClr val="3980F0">
                    <a:alpha val="100000"/>
                  </a:srgbClr>
                </a:gs>
                <a:gs pos="100000">
                  <a:srgbClr val="4B94EB">
                    <a:alpha val="100000"/>
                  </a:srgbClr>
                </a:gs>
              </a:gsLst>
              <a:lin ang="0"/>
            </a:gradFill>
          </p:spPr>
        </p:sp>
        <p:sp>
          <p:nvSpPr>
            <p:cNvPr name="TextBox 9" id="9"/>
            <p:cNvSpPr txBox="true"/>
            <p:nvPr/>
          </p:nvSpPr>
          <p:spPr>
            <a:xfrm>
              <a:off x="0" y="-38100"/>
              <a:ext cx="1235873" cy="293095"/>
            </a:xfrm>
            <a:prstGeom prst="rect">
              <a:avLst/>
            </a:prstGeom>
          </p:spPr>
          <p:txBody>
            <a:bodyPr anchor="ctr" rtlCol="false" tIns="50800" lIns="50800" bIns="50800" rIns="50800"/>
            <a:lstStyle/>
            <a:p>
              <a:pPr algn="ctr">
                <a:lnSpc>
                  <a:spcPts val="2659"/>
                </a:lnSpc>
              </a:pPr>
            </a:p>
          </p:txBody>
        </p:sp>
      </p:grpSp>
      <p:grpSp>
        <p:nvGrpSpPr>
          <p:cNvPr name="Group 10" id="10"/>
          <p:cNvGrpSpPr/>
          <p:nvPr/>
        </p:nvGrpSpPr>
        <p:grpSpPr>
          <a:xfrm rot="0">
            <a:off x="12570750" y="3417420"/>
            <a:ext cx="4692456" cy="968183"/>
            <a:chOff x="0" y="0"/>
            <a:chExt cx="1235873" cy="254995"/>
          </a:xfrm>
        </p:grpSpPr>
        <p:sp>
          <p:nvSpPr>
            <p:cNvPr name="Freeform 11" id="11"/>
            <p:cNvSpPr/>
            <p:nvPr/>
          </p:nvSpPr>
          <p:spPr>
            <a:xfrm flipH="false" flipV="false" rot="0">
              <a:off x="0" y="0"/>
              <a:ext cx="1235873" cy="254995"/>
            </a:xfrm>
            <a:custGeom>
              <a:avLst/>
              <a:gdLst/>
              <a:ahLst/>
              <a:cxnLst/>
              <a:rect r="r" b="b" t="t" l="l"/>
              <a:pathLst>
                <a:path h="254995" w="1235873">
                  <a:moveTo>
                    <a:pt x="127497" y="0"/>
                  </a:moveTo>
                  <a:lnTo>
                    <a:pt x="1108376" y="0"/>
                  </a:lnTo>
                  <a:cubicBezTo>
                    <a:pt x="1142190" y="0"/>
                    <a:pt x="1174620" y="13433"/>
                    <a:pt x="1198530" y="37343"/>
                  </a:cubicBezTo>
                  <a:cubicBezTo>
                    <a:pt x="1222441" y="61253"/>
                    <a:pt x="1235873" y="93683"/>
                    <a:pt x="1235873" y="127497"/>
                  </a:cubicBezTo>
                  <a:lnTo>
                    <a:pt x="1235873" y="127497"/>
                  </a:lnTo>
                  <a:cubicBezTo>
                    <a:pt x="1235873" y="161312"/>
                    <a:pt x="1222441" y="193741"/>
                    <a:pt x="1198530" y="217652"/>
                  </a:cubicBezTo>
                  <a:cubicBezTo>
                    <a:pt x="1174620" y="241562"/>
                    <a:pt x="1142190" y="254995"/>
                    <a:pt x="1108376" y="254995"/>
                  </a:cubicBezTo>
                  <a:lnTo>
                    <a:pt x="127497" y="254995"/>
                  </a:lnTo>
                  <a:cubicBezTo>
                    <a:pt x="93683" y="254995"/>
                    <a:pt x="61253" y="241562"/>
                    <a:pt x="37343" y="217652"/>
                  </a:cubicBezTo>
                  <a:cubicBezTo>
                    <a:pt x="13433" y="193741"/>
                    <a:pt x="0" y="161312"/>
                    <a:pt x="0" y="127497"/>
                  </a:cubicBezTo>
                  <a:lnTo>
                    <a:pt x="0" y="127497"/>
                  </a:lnTo>
                  <a:cubicBezTo>
                    <a:pt x="0" y="93683"/>
                    <a:pt x="13433" y="61253"/>
                    <a:pt x="37343" y="37343"/>
                  </a:cubicBezTo>
                  <a:cubicBezTo>
                    <a:pt x="61253" y="13433"/>
                    <a:pt x="93683" y="0"/>
                    <a:pt x="127497" y="0"/>
                  </a:cubicBezTo>
                  <a:close/>
                </a:path>
              </a:pathLst>
            </a:custGeom>
            <a:gradFill rotWithShape="true">
              <a:gsLst>
                <a:gs pos="0">
                  <a:srgbClr val="3980F0">
                    <a:alpha val="100000"/>
                  </a:srgbClr>
                </a:gs>
                <a:gs pos="100000">
                  <a:srgbClr val="4B94EB">
                    <a:alpha val="100000"/>
                  </a:srgbClr>
                </a:gs>
              </a:gsLst>
              <a:lin ang="0"/>
            </a:gradFill>
          </p:spPr>
        </p:sp>
        <p:sp>
          <p:nvSpPr>
            <p:cNvPr name="TextBox 12" id="12"/>
            <p:cNvSpPr txBox="true"/>
            <p:nvPr/>
          </p:nvSpPr>
          <p:spPr>
            <a:xfrm>
              <a:off x="0" y="-38100"/>
              <a:ext cx="1235873" cy="293095"/>
            </a:xfrm>
            <a:prstGeom prst="rect">
              <a:avLst/>
            </a:prstGeom>
          </p:spPr>
          <p:txBody>
            <a:bodyPr anchor="ctr" rtlCol="false" tIns="50800" lIns="50800" bIns="50800" rIns="50800"/>
            <a:lstStyle/>
            <a:p>
              <a:pPr algn="ctr">
                <a:lnSpc>
                  <a:spcPts val="2659"/>
                </a:lnSpc>
              </a:pPr>
            </a:p>
          </p:txBody>
        </p:sp>
      </p:grpSp>
      <p:grpSp>
        <p:nvGrpSpPr>
          <p:cNvPr name="Group 13" id="13"/>
          <p:cNvGrpSpPr/>
          <p:nvPr/>
        </p:nvGrpSpPr>
        <p:grpSpPr>
          <a:xfrm rot="0">
            <a:off x="-191073" y="9258300"/>
            <a:ext cx="18670146" cy="3086100"/>
            <a:chOff x="0" y="0"/>
            <a:chExt cx="4917240" cy="812800"/>
          </a:xfrm>
        </p:grpSpPr>
        <p:sp>
          <p:nvSpPr>
            <p:cNvPr name="Freeform 14" id="14"/>
            <p:cNvSpPr/>
            <p:nvPr/>
          </p:nvSpPr>
          <p:spPr>
            <a:xfrm flipH="false" flipV="false" rot="0">
              <a:off x="0" y="0"/>
              <a:ext cx="4917240" cy="812800"/>
            </a:xfrm>
            <a:custGeom>
              <a:avLst/>
              <a:gdLst/>
              <a:ahLst/>
              <a:cxnLst/>
              <a:rect r="r" b="b" t="t" l="l"/>
              <a:pathLst>
                <a:path h="812800" w="4917240">
                  <a:moveTo>
                    <a:pt x="41467" y="0"/>
                  </a:moveTo>
                  <a:lnTo>
                    <a:pt x="4875773" y="0"/>
                  </a:lnTo>
                  <a:cubicBezTo>
                    <a:pt x="4886771" y="0"/>
                    <a:pt x="4897318" y="4369"/>
                    <a:pt x="4905095" y="12145"/>
                  </a:cubicBezTo>
                  <a:cubicBezTo>
                    <a:pt x="4912871" y="19922"/>
                    <a:pt x="4917240" y="30469"/>
                    <a:pt x="4917240" y="41467"/>
                  </a:cubicBezTo>
                  <a:lnTo>
                    <a:pt x="4917240" y="771333"/>
                  </a:lnTo>
                  <a:cubicBezTo>
                    <a:pt x="4917240" y="794235"/>
                    <a:pt x="4898675" y="812800"/>
                    <a:pt x="4875773" y="812800"/>
                  </a:cubicBezTo>
                  <a:lnTo>
                    <a:pt x="41467" y="812800"/>
                  </a:lnTo>
                  <a:cubicBezTo>
                    <a:pt x="30469" y="812800"/>
                    <a:pt x="19922" y="808431"/>
                    <a:pt x="12145" y="800655"/>
                  </a:cubicBezTo>
                  <a:cubicBezTo>
                    <a:pt x="4369" y="792878"/>
                    <a:pt x="0" y="782331"/>
                    <a:pt x="0" y="771333"/>
                  </a:cubicBezTo>
                  <a:lnTo>
                    <a:pt x="0" y="41467"/>
                  </a:lnTo>
                  <a:cubicBezTo>
                    <a:pt x="0" y="30469"/>
                    <a:pt x="4369" y="19922"/>
                    <a:pt x="12145" y="12145"/>
                  </a:cubicBezTo>
                  <a:cubicBezTo>
                    <a:pt x="19922" y="4369"/>
                    <a:pt x="30469" y="0"/>
                    <a:pt x="41467" y="0"/>
                  </a:cubicBezTo>
                  <a:close/>
                </a:path>
              </a:pathLst>
            </a:custGeom>
            <a:solidFill>
              <a:srgbClr val="022551"/>
            </a:solidFill>
          </p:spPr>
        </p:sp>
        <p:sp>
          <p:nvSpPr>
            <p:cNvPr name="TextBox 15" id="15"/>
            <p:cNvSpPr txBox="true"/>
            <p:nvPr/>
          </p:nvSpPr>
          <p:spPr>
            <a:xfrm>
              <a:off x="0" y="-38100"/>
              <a:ext cx="4917240" cy="850900"/>
            </a:xfrm>
            <a:prstGeom prst="rect">
              <a:avLst/>
            </a:prstGeom>
          </p:spPr>
          <p:txBody>
            <a:bodyPr anchor="ctr" rtlCol="false" tIns="50800" lIns="50800" bIns="50800" rIns="50800"/>
            <a:lstStyle/>
            <a:p>
              <a:pPr algn="ctr">
                <a:lnSpc>
                  <a:spcPts val="2659"/>
                </a:lnSpc>
                <a:spcBef>
                  <a:spcPct val="0"/>
                </a:spcBef>
              </a:pPr>
            </a:p>
          </p:txBody>
        </p:sp>
      </p:grpSp>
      <p:sp>
        <p:nvSpPr>
          <p:cNvPr name="Freeform 16" id="16"/>
          <p:cNvSpPr/>
          <p:nvPr/>
        </p:nvSpPr>
        <p:spPr>
          <a:xfrm flipH="false" flipV="false" rot="0">
            <a:off x="1979245" y="1482384"/>
            <a:ext cx="1827993" cy="2194625"/>
          </a:xfrm>
          <a:custGeom>
            <a:avLst/>
            <a:gdLst/>
            <a:ahLst/>
            <a:cxnLst/>
            <a:rect r="r" b="b" t="t" l="l"/>
            <a:pathLst>
              <a:path h="2194625" w="1827993">
                <a:moveTo>
                  <a:pt x="0" y="0"/>
                </a:moveTo>
                <a:lnTo>
                  <a:pt x="1827993" y="0"/>
                </a:lnTo>
                <a:lnTo>
                  <a:pt x="1827993" y="2194625"/>
                </a:lnTo>
                <a:lnTo>
                  <a:pt x="0" y="219462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7" id="17"/>
          <p:cNvSpPr/>
          <p:nvPr/>
        </p:nvSpPr>
        <p:spPr>
          <a:xfrm flipH="false" flipV="false" rot="0">
            <a:off x="12570750" y="2214498"/>
            <a:ext cx="1074349" cy="1554212"/>
          </a:xfrm>
          <a:custGeom>
            <a:avLst/>
            <a:gdLst/>
            <a:ahLst/>
            <a:cxnLst/>
            <a:rect r="r" b="b" t="t" l="l"/>
            <a:pathLst>
              <a:path h="1554212" w="1074349">
                <a:moveTo>
                  <a:pt x="0" y="0"/>
                </a:moveTo>
                <a:lnTo>
                  <a:pt x="1074350" y="0"/>
                </a:lnTo>
                <a:lnTo>
                  <a:pt x="1074350" y="1554212"/>
                </a:lnTo>
                <a:lnTo>
                  <a:pt x="0" y="155421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8" id="18"/>
          <p:cNvSpPr/>
          <p:nvPr/>
        </p:nvSpPr>
        <p:spPr>
          <a:xfrm flipH="false" flipV="false" rot="0">
            <a:off x="7102137" y="3743684"/>
            <a:ext cx="3855125" cy="2838336"/>
          </a:xfrm>
          <a:custGeom>
            <a:avLst/>
            <a:gdLst/>
            <a:ahLst/>
            <a:cxnLst/>
            <a:rect r="r" b="b" t="t" l="l"/>
            <a:pathLst>
              <a:path h="2838336" w="3855125">
                <a:moveTo>
                  <a:pt x="0" y="0"/>
                </a:moveTo>
                <a:lnTo>
                  <a:pt x="3855126" y="0"/>
                </a:lnTo>
                <a:lnTo>
                  <a:pt x="3855126" y="2838336"/>
                </a:lnTo>
                <a:lnTo>
                  <a:pt x="0" y="283833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9" id="19"/>
          <p:cNvSpPr txBox="true"/>
          <p:nvPr/>
        </p:nvSpPr>
        <p:spPr>
          <a:xfrm rot="0">
            <a:off x="12169333" y="4583162"/>
            <a:ext cx="5447190" cy="3883025"/>
          </a:xfrm>
          <a:prstGeom prst="rect">
            <a:avLst/>
          </a:prstGeom>
        </p:spPr>
        <p:txBody>
          <a:bodyPr anchor="t" rtlCol="false" tIns="0" lIns="0" bIns="0" rIns="0">
            <a:spAutoFit/>
          </a:bodyPr>
          <a:lstStyle/>
          <a:p>
            <a:pPr algn="just" marL="431802" indent="-215901" lvl="1">
              <a:lnSpc>
                <a:spcPts val="2800"/>
              </a:lnSpc>
              <a:buFont typeface="Arial"/>
              <a:buChar char="•"/>
            </a:pPr>
            <a:r>
              <a:rPr lang="en-US" sz="2000">
                <a:solidFill>
                  <a:srgbClr val="000000"/>
                </a:solidFill>
                <a:latin typeface="Roboto"/>
                <a:ea typeface="Roboto"/>
                <a:cs typeface="Roboto"/>
                <a:sym typeface="Roboto"/>
              </a:rPr>
              <a:t>Identifier les lieux les plus fréquentés par les cyclistes pour prioriser les aménagements.</a:t>
            </a:r>
          </a:p>
          <a:p>
            <a:pPr algn="just">
              <a:lnSpc>
                <a:spcPts val="2800"/>
              </a:lnSpc>
            </a:pPr>
          </a:p>
          <a:p>
            <a:pPr algn="just" marL="431802" indent="-215901" lvl="1">
              <a:lnSpc>
                <a:spcPts val="2800"/>
              </a:lnSpc>
              <a:buFont typeface="Arial"/>
              <a:buChar char="•"/>
            </a:pPr>
            <a:r>
              <a:rPr lang="en-US" sz="2000">
                <a:solidFill>
                  <a:srgbClr val="000000"/>
                </a:solidFill>
                <a:latin typeface="Roboto"/>
                <a:ea typeface="Roboto"/>
                <a:cs typeface="Roboto"/>
                <a:sym typeface="Roboto"/>
              </a:rPr>
              <a:t>Déterminer les périodes de forte fréquentation</a:t>
            </a:r>
          </a:p>
          <a:p>
            <a:pPr algn="just">
              <a:lnSpc>
                <a:spcPts val="2800"/>
              </a:lnSpc>
            </a:pPr>
          </a:p>
          <a:p>
            <a:pPr algn="just" marL="431802" indent="-215901" lvl="1">
              <a:lnSpc>
                <a:spcPts val="2800"/>
              </a:lnSpc>
              <a:buFont typeface="Arial"/>
              <a:buChar char="•"/>
            </a:pPr>
            <a:r>
              <a:rPr lang="en-US" sz="2000">
                <a:solidFill>
                  <a:srgbClr val="000000"/>
                </a:solidFill>
                <a:latin typeface="Roboto"/>
                <a:ea typeface="Roboto"/>
                <a:cs typeface="Roboto"/>
                <a:sym typeface="Roboto"/>
              </a:rPr>
              <a:t>Améliorer la sécurité des cyclistes en détectant les zones à fort trafic</a:t>
            </a:r>
          </a:p>
          <a:p>
            <a:pPr algn="just">
              <a:lnSpc>
                <a:spcPts val="2800"/>
              </a:lnSpc>
            </a:pPr>
          </a:p>
          <a:p>
            <a:pPr algn="just" marL="431802" indent="-215901" lvl="1">
              <a:lnSpc>
                <a:spcPts val="2800"/>
              </a:lnSpc>
              <a:buFont typeface="Arial"/>
              <a:buChar char="•"/>
            </a:pPr>
            <a:r>
              <a:rPr lang="en-US" sz="2000">
                <a:solidFill>
                  <a:srgbClr val="000000"/>
                </a:solidFill>
                <a:latin typeface="Roboto"/>
                <a:ea typeface="Roboto"/>
                <a:cs typeface="Roboto"/>
                <a:sym typeface="Roboto"/>
              </a:rPr>
              <a:t>Planifier les ressources et la maintenance en fonction de l’usage réel des vélos</a:t>
            </a:r>
          </a:p>
        </p:txBody>
      </p:sp>
      <p:sp>
        <p:nvSpPr>
          <p:cNvPr name="TextBox 20" id="20"/>
          <p:cNvSpPr txBox="true"/>
          <p:nvPr/>
        </p:nvSpPr>
        <p:spPr>
          <a:xfrm rot="0">
            <a:off x="3965246" y="1652603"/>
            <a:ext cx="10357507" cy="1066800"/>
          </a:xfrm>
          <a:prstGeom prst="rect">
            <a:avLst/>
          </a:prstGeom>
        </p:spPr>
        <p:txBody>
          <a:bodyPr anchor="t" rtlCol="false" tIns="0" lIns="0" bIns="0" rIns="0">
            <a:spAutoFit/>
          </a:bodyPr>
          <a:lstStyle/>
          <a:p>
            <a:pPr algn="ctr">
              <a:lnSpc>
                <a:spcPts val="8400"/>
              </a:lnSpc>
            </a:pPr>
            <a:r>
              <a:rPr lang="en-US" sz="7000">
                <a:solidFill>
                  <a:srgbClr val="022551"/>
                </a:solidFill>
                <a:latin typeface="Anton"/>
                <a:ea typeface="Anton"/>
                <a:cs typeface="Anton"/>
                <a:sym typeface="Anton"/>
              </a:rPr>
              <a:t>PTOBLMÈMATIQUE</a:t>
            </a:r>
          </a:p>
        </p:txBody>
      </p:sp>
      <p:sp>
        <p:nvSpPr>
          <p:cNvPr name="TextBox 21" id="21"/>
          <p:cNvSpPr txBox="true"/>
          <p:nvPr/>
        </p:nvSpPr>
        <p:spPr>
          <a:xfrm rot="0">
            <a:off x="1365666" y="3759185"/>
            <a:ext cx="4018525" cy="371475"/>
          </a:xfrm>
          <a:prstGeom prst="rect">
            <a:avLst/>
          </a:prstGeom>
        </p:spPr>
        <p:txBody>
          <a:bodyPr anchor="t" rtlCol="false" tIns="0" lIns="0" bIns="0" rIns="0">
            <a:spAutoFit/>
          </a:bodyPr>
          <a:lstStyle/>
          <a:p>
            <a:pPr algn="ctr">
              <a:lnSpc>
                <a:spcPts val="2879"/>
              </a:lnSpc>
            </a:pPr>
            <a:r>
              <a:rPr lang="en-US" b="true" sz="2400">
                <a:solidFill>
                  <a:srgbClr val="FFFFFF"/>
                </a:solidFill>
                <a:latin typeface="Roboto Bold"/>
                <a:ea typeface="Roboto Bold"/>
                <a:cs typeface="Roboto Bold"/>
                <a:sym typeface="Roboto Bold"/>
              </a:rPr>
              <a:t>MAIRIE </a:t>
            </a:r>
          </a:p>
        </p:txBody>
      </p:sp>
      <p:sp>
        <p:nvSpPr>
          <p:cNvPr name="TextBox 22" id="22"/>
          <p:cNvSpPr txBox="true"/>
          <p:nvPr/>
        </p:nvSpPr>
        <p:spPr>
          <a:xfrm rot="0">
            <a:off x="12907716" y="3566869"/>
            <a:ext cx="4018525" cy="733425"/>
          </a:xfrm>
          <a:prstGeom prst="rect">
            <a:avLst/>
          </a:prstGeom>
        </p:spPr>
        <p:txBody>
          <a:bodyPr anchor="t" rtlCol="false" tIns="0" lIns="0" bIns="0" rIns="0">
            <a:spAutoFit/>
          </a:bodyPr>
          <a:lstStyle/>
          <a:p>
            <a:pPr algn="ctr">
              <a:lnSpc>
                <a:spcPts val="2879"/>
              </a:lnSpc>
            </a:pPr>
            <a:r>
              <a:rPr lang="en-US" b="true" sz="2400">
                <a:solidFill>
                  <a:srgbClr val="FFFFFF"/>
                </a:solidFill>
                <a:latin typeface="Roboto Bold"/>
                <a:ea typeface="Roboto Bold"/>
                <a:cs typeface="Roboto Bold"/>
                <a:sym typeface="Roboto Bold"/>
              </a:rPr>
              <a:t>DI</a:t>
            </a:r>
            <a:r>
              <a:rPr lang="en-US" b="true" sz="2400">
                <a:solidFill>
                  <a:srgbClr val="FFFFFF"/>
                </a:solidFill>
                <a:latin typeface="Roboto Bold"/>
                <a:ea typeface="Roboto Bold"/>
                <a:cs typeface="Roboto Bold"/>
                <a:sym typeface="Roboto Bold"/>
              </a:rPr>
              <a:t>RECTION MOBILITÉS ET TRANSPORTS</a:t>
            </a:r>
          </a:p>
        </p:txBody>
      </p:sp>
      <p:sp>
        <p:nvSpPr>
          <p:cNvPr name="TextBox 23" id="23"/>
          <p:cNvSpPr txBox="true"/>
          <p:nvPr/>
        </p:nvSpPr>
        <p:spPr>
          <a:xfrm rot="0">
            <a:off x="12907716" y="6416513"/>
            <a:ext cx="4018525" cy="371508"/>
          </a:xfrm>
          <a:prstGeom prst="rect">
            <a:avLst/>
          </a:prstGeom>
        </p:spPr>
        <p:txBody>
          <a:bodyPr anchor="t" rtlCol="false" tIns="0" lIns="0" bIns="0" rIns="0">
            <a:spAutoFit/>
          </a:bodyPr>
          <a:lstStyle/>
          <a:p>
            <a:pPr algn="ctr">
              <a:lnSpc>
                <a:spcPts val="2879"/>
              </a:lnSpc>
            </a:pPr>
            <a:r>
              <a:rPr lang="en-US" b="true" sz="2400">
                <a:solidFill>
                  <a:srgbClr val="FFFFFF"/>
                </a:solidFill>
                <a:latin typeface="Roboto Bold"/>
                <a:ea typeface="Roboto Bold"/>
                <a:cs typeface="Roboto Bold"/>
                <a:sym typeface="Roboto Bold"/>
              </a:rPr>
              <a:t>M</a:t>
            </a:r>
            <a:r>
              <a:rPr lang="en-US" b="true" sz="2400">
                <a:solidFill>
                  <a:srgbClr val="FFFFFF"/>
                </a:solidFill>
                <a:latin typeface="Roboto Bold"/>
                <a:ea typeface="Roboto Bold"/>
                <a:cs typeface="Roboto Bold"/>
                <a:sym typeface="Roboto Bold"/>
              </a:rPr>
              <a:t>ULTI-CLOUD</a:t>
            </a:r>
          </a:p>
        </p:txBody>
      </p:sp>
      <p:sp>
        <p:nvSpPr>
          <p:cNvPr name="TextBox 24" id="24"/>
          <p:cNvSpPr txBox="true"/>
          <p:nvPr/>
        </p:nvSpPr>
        <p:spPr>
          <a:xfrm rot="0">
            <a:off x="631189" y="4583162"/>
            <a:ext cx="5089967" cy="4235450"/>
          </a:xfrm>
          <a:prstGeom prst="rect">
            <a:avLst/>
          </a:prstGeom>
        </p:spPr>
        <p:txBody>
          <a:bodyPr anchor="t" rtlCol="false" tIns="0" lIns="0" bIns="0" rIns="0">
            <a:spAutoFit/>
          </a:bodyPr>
          <a:lstStyle/>
          <a:p>
            <a:pPr algn="just" marL="431802" indent="-215901" lvl="1">
              <a:lnSpc>
                <a:spcPts val="2800"/>
              </a:lnSpc>
              <a:buFont typeface="Arial"/>
              <a:buChar char="•"/>
            </a:pPr>
            <a:r>
              <a:rPr lang="en-US" sz="2000">
                <a:solidFill>
                  <a:srgbClr val="000000"/>
                </a:solidFill>
                <a:latin typeface="Roboto"/>
                <a:ea typeface="Roboto"/>
                <a:cs typeface="Roboto"/>
                <a:sym typeface="Roboto"/>
              </a:rPr>
              <a:t>Forte congestion sur certaines rues aux heures de pointe.</a:t>
            </a:r>
          </a:p>
          <a:p>
            <a:pPr algn="just">
              <a:lnSpc>
                <a:spcPts val="2800"/>
              </a:lnSpc>
            </a:pPr>
          </a:p>
          <a:p>
            <a:pPr algn="just" marL="431802" indent="-215901" lvl="1">
              <a:lnSpc>
                <a:spcPts val="2800"/>
              </a:lnSpc>
              <a:buFont typeface="Arial"/>
              <a:buChar char="•"/>
            </a:pPr>
            <a:r>
              <a:rPr lang="en-US" sz="2000">
                <a:solidFill>
                  <a:srgbClr val="000000"/>
                </a:solidFill>
                <a:latin typeface="Roboto"/>
                <a:ea typeface="Roboto"/>
                <a:cs typeface="Roboto"/>
                <a:sym typeface="Roboto"/>
              </a:rPr>
              <a:t>Difficulté à anticiper les zones à aménager en priorité</a:t>
            </a:r>
          </a:p>
          <a:p>
            <a:pPr algn="just">
              <a:lnSpc>
                <a:spcPts val="2800"/>
              </a:lnSpc>
            </a:pPr>
          </a:p>
          <a:p>
            <a:pPr algn="just" marL="431802" indent="-215901" lvl="1">
              <a:lnSpc>
                <a:spcPts val="2800"/>
              </a:lnSpc>
              <a:buFont typeface="Arial"/>
              <a:buChar char="•"/>
            </a:pPr>
            <a:r>
              <a:rPr lang="en-US" sz="2000">
                <a:solidFill>
                  <a:srgbClr val="000000"/>
                </a:solidFill>
                <a:latin typeface="Roboto"/>
                <a:ea typeface="Roboto"/>
                <a:cs typeface="Roboto"/>
                <a:sym typeface="Roboto"/>
              </a:rPr>
              <a:t>Impact des aménagements urbains existants difficile à mesurer.</a:t>
            </a:r>
          </a:p>
          <a:p>
            <a:pPr algn="just">
              <a:lnSpc>
                <a:spcPts val="2800"/>
              </a:lnSpc>
            </a:pPr>
          </a:p>
          <a:p>
            <a:pPr algn="just" marL="431802" indent="-215901" lvl="1">
              <a:lnSpc>
                <a:spcPts val="2800"/>
              </a:lnSpc>
              <a:buFont typeface="Arial"/>
              <a:buChar char="•"/>
            </a:pPr>
            <a:r>
              <a:rPr lang="en-US" sz="2000">
                <a:solidFill>
                  <a:srgbClr val="000000"/>
                </a:solidFill>
                <a:latin typeface="Roboto"/>
                <a:ea typeface="Roboto"/>
                <a:cs typeface="Roboto"/>
                <a:sym typeface="Roboto"/>
              </a:rPr>
              <a:t>Risque d’inefficacité dans la planification des travaux ou ajustements de circulation</a:t>
            </a:r>
          </a:p>
        </p:txBody>
      </p:sp>
      <p:sp>
        <p:nvSpPr>
          <p:cNvPr name="TextBox 25" id="25"/>
          <p:cNvSpPr txBox="true"/>
          <p:nvPr/>
        </p:nvSpPr>
        <p:spPr>
          <a:xfrm rot="0">
            <a:off x="6912785" y="6867803"/>
            <a:ext cx="5089967" cy="695961"/>
          </a:xfrm>
          <a:prstGeom prst="rect">
            <a:avLst/>
          </a:prstGeom>
        </p:spPr>
        <p:txBody>
          <a:bodyPr anchor="t" rtlCol="false" tIns="0" lIns="0" bIns="0" rIns="0">
            <a:spAutoFit/>
          </a:bodyPr>
          <a:lstStyle/>
          <a:p>
            <a:pPr algn="just">
              <a:lnSpc>
                <a:spcPts val="5739"/>
              </a:lnSpc>
            </a:pPr>
            <a:r>
              <a:rPr lang="en-US" b="true" sz="4099">
                <a:solidFill>
                  <a:srgbClr val="000000"/>
                </a:solidFill>
                <a:latin typeface="Roboto Bold"/>
                <a:ea typeface="Roboto Bold"/>
                <a:cs typeface="Roboto Bold"/>
                <a:sym typeface="Roboto Bold"/>
              </a:rPr>
              <a:t>Rennes métropole</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967620" y="-8392649"/>
            <a:ext cx="9547610" cy="9754902"/>
          </a:xfrm>
          <a:custGeom>
            <a:avLst/>
            <a:gdLst/>
            <a:ahLst/>
            <a:cxnLst/>
            <a:rect r="r" b="b" t="t" l="l"/>
            <a:pathLst>
              <a:path h="9754902" w="9547610">
                <a:moveTo>
                  <a:pt x="0" y="0"/>
                </a:moveTo>
                <a:lnTo>
                  <a:pt x="9547610" y="0"/>
                </a:lnTo>
                <a:lnTo>
                  <a:pt x="9547610" y="9754902"/>
                </a:lnTo>
                <a:lnTo>
                  <a:pt x="0" y="9754902"/>
                </a:lnTo>
                <a:lnTo>
                  <a:pt x="0" y="0"/>
                </a:lnTo>
                <a:close/>
              </a:path>
            </a:pathLst>
          </a:custGeom>
          <a:blipFill>
            <a:blip r:embed="rId3">
              <a:alphaModFix amt="19999"/>
              <a:extLst>
                <a:ext uri="{96DAC541-7B7A-43D3-8B79-37D633B846F1}">
                  <asvg:svgBlip xmlns:asvg="http://schemas.microsoft.com/office/drawing/2016/SVG/main" r:embed="rId4"/>
                </a:ext>
              </a:extLst>
            </a:blip>
            <a:stretch>
              <a:fillRect l="0" t="0" r="0" b="0"/>
            </a:stretch>
          </a:blipFill>
        </p:spPr>
      </p:sp>
      <p:grpSp>
        <p:nvGrpSpPr>
          <p:cNvPr name="Group 3" id="3"/>
          <p:cNvGrpSpPr/>
          <p:nvPr/>
        </p:nvGrpSpPr>
        <p:grpSpPr>
          <a:xfrm rot="0">
            <a:off x="8462270" y="-797297"/>
            <a:ext cx="8797030" cy="2778563"/>
            <a:chOff x="0" y="0"/>
            <a:chExt cx="2316913" cy="731803"/>
          </a:xfrm>
        </p:grpSpPr>
        <p:sp>
          <p:nvSpPr>
            <p:cNvPr name="Freeform 4" id="4"/>
            <p:cNvSpPr/>
            <p:nvPr/>
          </p:nvSpPr>
          <p:spPr>
            <a:xfrm flipH="false" flipV="false" rot="0">
              <a:off x="0" y="0"/>
              <a:ext cx="2316913" cy="731803"/>
            </a:xfrm>
            <a:custGeom>
              <a:avLst/>
              <a:gdLst/>
              <a:ahLst/>
              <a:cxnLst/>
              <a:rect r="r" b="b" t="t" l="l"/>
              <a:pathLst>
                <a:path h="731803" w="2316913">
                  <a:moveTo>
                    <a:pt x="88006" y="0"/>
                  </a:moveTo>
                  <a:lnTo>
                    <a:pt x="2228907" y="0"/>
                  </a:lnTo>
                  <a:cubicBezTo>
                    <a:pt x="2252248" y="0"/>
                    <a:pt x="2274632" y="9272"/>
                    <a:pt x="2291137" y="25776"/>
                  </a:cubicBezTo>
                  <a:cubicBezTo>
                    <a:pt x="2307641" y="42281"/>
                    <a:pt x="2316913" y="64665"/>
                    <a:pt x="2316913" y="88006"/>
                  </a:cubicBezTo>
                  <a:lnTo>
                    <a:pt x="2316913" y="643797"/>
                  </a:lnTo>
                  <a:cubicBezTo>
                    <a:pt x="2316913" y="667137"/>
                    <a:pt x="2307641" y="689522"/>
                    <a:pt x="2291137" y="706026"/>
                  </a:cubicBezTo>
                  <a:cubicBezTo>
                    <a:pt x="2274632" y="722531"/>
                    <a:pt x="2252248" y="731803"/>
                    <a:pt x="2228907" y="731803"/>
                  </a:cubicBezTo>
                  <a:lnTo>
                    <a:pt x="88006" y="731803"/>
                  </a:lnTo>
                  <a:cubicBezTo>
                    <a:pt x="64665" y="731803"/>
                    <a:pt x="42281" y="722531"/>
                    <a:pt x="25776" y="706026"/>
                  </a:cubicBezTo>
                  <a:cubicBezTo>
                    <a:pt x="9272" y="689522"/>
                    <a:pt x="0" y="667137"/>
                    <a:pt x="0" y="643797"/>
                  </a:cubicBezTo>
                  <a:lnTo>
                    <a:pt x="0" y="88006"/>
                  </a:lnTo>
                  <a:cubicBezTo>
                    <a:pt x="0" y="64665"/>
                    <a:pt x="9272" y="42281"/>
                    <a:pt x="25776" y="25776"/>
                  </a:cubicBezTo>
                  <a:cubicBezTo>
                    <a:pt x="42281" y="9272"/>
                    <a:pt x="64665" y="0"/>
                    <a:pt x="88006" y="0"/>
                  </a:cubicBezTo>
                  <a:close/>
                </a:path>
              </a:pathLst>
            </a:custGeom>
            <a:gradFill rotWithShape="true">
              <a:gsLst>
                <a:gs pos="0">
                  <a:srgbClr val="8BC0EF">
                    <a:alpha val="100000"/>
                  </a:srgbClr>
                </a:gs>
                <a:gs pos="100000">
                  <a:srgbClr val="FFFFFF">
                    <a:alpha val="100000"/>
                  </a:srgbClr>
                </a:gs>
              </a:gsLst>
              <a:lin ang="5400000"/>
            </a:gradFill>
          </p:spPr>
        </p:sp>
        <p:sp>
          <p:nvSpPr>
            <p:cNvPr name="TextBox 5" id="5"/>
            <p:cNvSpPr txBox="true"/>
            <p:nvPr/>
          </p:nvSpPr>
          <p:spPr>
            <a:xfrm>
              <a:off x="0" y="-38100"/>
              <a:ext cx="2316913" cy="769903"/>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252707" y="295453"/>
            <a:ext cx="8115300" cy="1066800"/>
          </a:xfrm>
          <a:prstGeom prst="rect">
            <a:avLst/>
          </a:prstGeom>
        </p:spPr>
        <p:txBody>
          <a:bodyPr anchor="t" rtlCol="false" tIns="0" lIns="0" bIns="0" rIns="0">
            <a:spAutoFit/>
          </a:bodyPr>
          <a:lstStyle/>
          <a:p>
            <a:pPr algn="l">
              <a:lnSpc>
                <a:spcPts val="8400"/>
              </a:lnSpc>
            </a:pPr>
            <a:r>
              <a:rPr lang="en-US" sz="7000">
                <a:solidFill>
                  <a:srgbClr val="022551"/>
                </a:solidFill>
                <a:latin typeface="Anton"/>
                <a:ea typeface="Anton"/>
                <a:cs typeface="Anton"/>
                <a:sym typeface="Anton"/>
              </a:rPr>
              <a:t>SOLUTION ET OBJECTIFS</a:t>
            </a:r>
          </a:p>
        </p:txBody>
      </p:sp>
      <p:grpSp>
        <p:nvGrpSpPr>
          <p:cNvPr name="Group 7" id="7"/>
          <p:cNvGrpSpPr/>
          <p:nvPr/>
        </p:nvGrpSpPr>
        <p:grpSpPr>
          <a:xfrm rot="0">
            <a:off x="3225070" y="4779965"/>
            <a:ext cx="5424655" cy="996585"/>
            <a:chOff x="0" y="0"/>
            <a:chExt cx="7232873" cy="1328780"/>
          </a:xfrm>
        </p:grpSpPr>
        <p:grpSp>
          <p:nvGrpSpPr>
            <p:cNvPr name="Group 8" id="8"/>
            <p:cNvGrpSpPr/>
            <p:nvPr/>
          </p:nvGrpSpPr>
          <p:grpSpPr>
            <a:xfrm rot="0">
              <a:off x="0" y="0"/>
              <a:ext cx="7232873" cy="1328780"/>
              <a:chOff x="0" y="0"/>
              <a:chExt cx="1428716" cy="262475"/>
            </a:xfrm>
          </p:grpSpPr>
          <p:sp>
            <p:nvSpPr>
              <p:cNvPr name="Freeform 9" id="9"/>
              <p:cNvSpPr/>
              <p:nvPr/>
            </p:nvSpPr>
            <p:spPr>
              <a:xfrm flipH="false" flipV="false" rot="0">
                <a:off x="0" y="0"/>
                <a:ext cx="1428716" cy="262475"/>
              </a:xfrm>
              <a:custGeom>
                <a:avLst/>
                <a:gdLst/>
                <a:ahLst/>
                <a:cxnLst/>
                <a:rect r="r" b="b" t="t" l="l"/>
                <a:pathLst>
                  <a:path h="262475" w="1428716">
                    <a:moveTo>
                      <a:pt x="131238" y="0"/>
                    </a:moveTo>
                    <a:lnTo>
                      <a:pt x="1297478" y="0"/>
                    </a:lnTo>
                    <a:cubicBezTo>
                      <a:pt x="1369959" y="0"/>
                      <a:pt x="1428716" y="58757"/>
                      <a:pt x="1428716" y="131238"/>
                    </a:cubicBezTo>
                    <a:lnTo>
                      <a:pt x="1428716" y="131238"/>
                    </a:lnTo>
                    <a:cubicBezTo>
                      <a:pt x="1428716" y="166044"/>
                      <a:pt x="1414889" y="199425"/>
                      <a:pt x="1390277" y="224036"/>
                    </a:cubicBezTo>
                    <a:cubicBezTo>
                      <a:pt x="1365665" y="248648"/>
                      <a:pt x="1332284" y="262475"/>
                      <a:pt x="1297478" y="262475"/>
                    </a:cubicBezTo>
                    <a:lnTo>
                      <a:pt x="131238" y="262475"/>
                    </a:lnTo>
                    <a:cubicBezTo>
                      <a:pt x="96431" y="262475"/>
                      <a:pt x="63050" y="248648"/>
                      <a:pt x="38439" y="224036"/>
                    </a:cubicBezTo>
                    <a:cubicBezTo>
                      <a:pt x="13827" y="199425"/>
                      <a:pt x="0" y="166044"/>
                      <a:pt x="0" y="131238"/>
                    </a:cubicBezTo>
                    <a:lnTo>
                      <a:pt x="0" y="131238"/>
                    </a:lnTo>
                    <a:cubicBezTo>
                      <a:pt x="0" y="96431"/>
                      <a:pt x="13827" y="63050"/>
                      <a:pt x="38439" y="38439"/>
                    </a:cubicBezTo>
                    <a:cubicBezTo>
                      <a:pt x="63050" y="13827"/>
                      <a:pt x="96431" y="0"/>
                      <a:pt x="131238" y="0"/>
                    </a:cubicBezTo>
                    <a:close/>
                  </a:path>
                </a:pathLst>
              </a:custGeom>
              <a:gradFill rotWithShape="true">
                <a:gsLst>
                  <a:gs pos="0">
                    <a:srgbClr val="3980F0">
                      <a:alpha val="100000"/>
                    </a:srgbClr>
                  </a:gs>
                  <a:gs pos="100000">
                    <a:srgbClr val="4B94EB">
                      <a:alpha val="100000"/>
                    </a:srgbClr>
                  </a:gs>
                </a:gsLst>
                <a:lin ang="0"/>
              </a:gradFill>
            </p:spPr>
          </p:sp>
          <p:sp>
            <p:nvSpPr>
              <p:cNvPr name="TextBox 10" id="10"/>
              <p:cNvSpPr txBox="true"/>
              <p:nvPr/>
            </p:nvSpPr>
            <p:spPr>
              <a:xfrm>
                <a:off x="0" y="-38100"/>
                <a:ext cx="1428716" cy="300575"/>
              </a:xfrm>
              <a:prstGeom prst="rect">
                <a:avLst/>
              </a:prstGeom>
            </p:spPr>
            <p:txBody>
              <a:bodyPr anchor="ctr" rtlCol="false" tIns="50800" lIns="50800" bIns="50800" rIns="50800"/>
              <a:lstStyle/>
              <a:p>
                <a:pPr algn="ctr">
                  <a:lnSpc>
                    <a:spcPts val="2659"/>
                  </a:lnSpc>
                </a:pPr>
              </a:p>
            </p:txBody>
          </p:sp>
        </p:grpSp>
        <p:sp>
          <p:nvSpPr>
            <p:cNvPr name="TextBox 11" id="11"/>
            <p:cNvSpPr txBox="true"/>
            <p:nvPr/>
          </p:nvSpPr>
          <p:spPr>
            <a:xfrm rot="0">
              <a:off x="409380" y="197665"/>
              <a:ext cx="6355566" cy="974725"/>
            </a:xfrm>
            <a:prstGeom prst="rect">
              <a:avLst/>
            </a:prstGeom>
          </p:spPr>
          <p:txBody>
            <a:bodyPr anchor="t" rtlCol="false" tIns="0" lIns="0" bIns="0" rIns="0">
              <a:spAutoFit/>
            </a:bodyPr>
            <a:lstStyle/>
            <a:p>
              <a:pPr algn="ctr">
                <a:lnSpc>
                  <a:spcPts val="2879"/>
                </a:lnSpc>
              </a:pPr>
              <a:r>
                <a:rPr lang="en-US" b="true" sz="2400">
                  <a:solidFill>
                    <a:srgbClr val="FFFFFF"/>
                  </a:solidFill>
                  <a:latin typeface="Roboto Bold"/>
                  <a:ea typeface="Roboto Bold"/>
                  <a:cs typeface="Roboto Bold"/>
                  <a:sym typeface="Roboto Bold"/>
                </a:rPr>
                <a:t>Déterminer les heures et jours où la congestion est maximale. </a:t>
              </a:r>
            </a:p>
          </p:txBody>
        </p:sp>
      </p:grpSp>
      <p:grpSp>
        <p:nvGrpSpPr>
          <p:cNvPr name="Group 12" id="12"/>
          <p:cNvGrpSpPr/>
          <p:nvPr/>
        </p:nvGrpSpPr>
        <p:grpSpPr>
          <a:xfrm rot="0">
            <a:off x="3225070" y="6272744"/>
            <a:ext cx="5424655" cy="996585"/>
            <a:chOff x="0" y="0"/>
            <a:chExt cx="7232873" cy="1328780"/>
          </a:xfrm>
        </p:grpSpPr>
        <p:grpSp>
          <p:nvGrpSpPr>
            <p:cNvPr name="Group 13" id="13"/>
            <p:cNvGrpSpPr/>
            <p:nvPr/>
          </p:nvGrpSpPr>
          <p:grpSpPr>
            <a:xfrm rot="0">
              <a:off x="0" y="0"/>
              <a:ext cx="7232873" cy="1328780"/>
              <a:chOff x="0" y="0"/>
              <a:chExt cx="1428716" cy="262475"/>
            </a:xfrm>
          </p:grpSpPr>
          <p:sp>
            <p:nvSpPr>
              <p:cNvPr name="Freeform 14" id="14"/>
              <p:cNvSpPr/>
              <p:nvPr/>
            </p:nvSpPr>
            <p:spPr>
              <a:xfrm flipH="false" flipV="false" rot="0">
                <a:off x="0" y="0"/>
                <a:ext cx="1428716" cy="262475"/>
              </a:xfrm>
              <a:custGeom>
                <a:avLst/>
                <a:gdLst/>
                <a:ahLst/>
                <a:cxnLst/>
                <a:rect r="r" b="b" t="t" l="l"/>
                <a:pathLst>
                  <a:path h="262475" w="1428716">
                    <a:moveTo>
                      <a:pt x="131238" y="0"/>
                    </a:moveTo>
                    <a:lnTo>
                      <a:pt x="1297478" y="0"/>
                    </a:lnTo>
                    <a:cubicBezTo>
                      <a:pt x="1369959" y="0"/>
                      <a:pt x="1428716" y="58757"/>
                      <a:pt x="1428716" y="131238"/>
                    </a:cubicBezTo>
                    <a:lnTo>
                      <a:pt x="1428716" y="131238"/>
                    </a:lnTo>
                    <a:cubicBezTo>
                      <a:pt x="1428716" y="166044"/>
                      <a:pt x="1414889" y="199425"/>
                      <a:pt x="1390277" y="224036"/>
                    </a:cubicBezTo>
                    <a:cubicBezTo>
                      <a:pt x="1365665" y="248648"/>
                      <a:pt x="1332284" y="262475"/>
                      <a:pt x="1297478" y="262475"/>
                    </a:cubicBezTo>
                    <a:lnTo>
                      <a:pt x="131238" y="262475"/>
                    </a:lnTo>
                    <a:cubicBezTo>
                      <a:pt x="96431" y="262475"/>
                      <a:pt x="63050" y="248648"/>
                      <a:pt x="38439" y="224036"/>
                    </a:cubicBezTo>
                    <a:cubicBezTo>
                      <a:pt x="13827" y="199425"/>
                      <a:pt x="0" y="166044"/>
                      <a:pt x="0" y="131238"/>
                    </a:cubicBezTo>
                    <a:lnTo>
                      <a:pt x="0" y="131238"/>
                    </a:lnTo>
                    <a:cubicBezTo>
                      <a:pt x="0" y="96431"/>
                      <a:pt x="13827" y="63050"/>
                      <a:pt x="38439" y="38439"/>
                    </a:cubicBezTo>
                    <a:cubicBezTo>
                      <a:pt x="63050" y="13827"/>
                      <a:pt x="96431" y="0"/>
                      <a:pt x="131238" y="0"/>
                    </a:cubicBezTo>
                    <a:close/>
                  </a:path>
                </a:pathLst>
              </a:custGeom>
              <a:gradFill rotWithShape="true">
                <a:gsLst>
                  <a:gs pos="0">
                    <a:srgbClr val="3980F0">
                      <a:alpha val="100000"/>
                    </a:srgbClr>
                  </a:gs>
                  <a:gs pos="100000">
                    <a:srgbClr val="4B94EB">
                      <a:alpha val="100000"/>
                    </a:srgbClr>
                  </a:gs>
                </a:gsLst>
                <a:lin ang="0"/>
              </a:gradFill>
            </p:spPr>
          </p:sp>
          <p:sp>
            <p:nvSpPr>
              <p:cNvPr name="TextBox 15" id="15"/>
              <p:cNvSpPr txBox="true"/>
              <p:nvPr/>
            </p:nvSpPr>
            <p:spPr>
              <a:xfrm>
                <a:off x="0" y="-38100"/>
                <a:ext cx="1428716" cy="300575"/>
              </a:xfrm>
              <a:prstGeom prst="rect">
                <a:avLst/>
              </a:prstGeom>
            </p:spPr>
            <p:txBody>
              <a:bodyPr anchor="ctr" rtlCol="false" tIns="50800" lIns="50800" bIns="50800" rIns="50800"/>
              <a:lstStyle/>
              <a:p>
                <a:pPr algn="ctr">
                  <a:lnSpc>
                    <a:spcPts val="2659"/>
                  </a:lnSpc>
                </a:pPr>
              </a:p>
            </p:txBody>
          </p:sp>
        </p:grpSp>
        <p:sp>
          <p:nvSpPr>
            <p:cNvPr name="TextBox 16" id="16"/>
            <p:cNvSpPr txBox="true"/>
            <p:nvPr/>
          </p:nvSpPr>
          <p:spPr>
            <a:xfrm rot="0">
              <a:off x="409380" y="197665"/>
              <a:ext cx="6355566" cy="974725"/>
            </a:xfrm>
            <a:prstGeom prst="rect">
              <a:avLst/>
            </a:prstGeom>
          </p:spPr>
          <p:txBody>
            <a:bodyPr anchor="t" rtlCol="false" tIns="0" lIns="0" bIns="0" rIns="0">
              <a:spAutoFit/>
            </a:bodyPr>
            <a:lstStyle/>
            <a:p>
              <a:pPr algn="ctr">
                <a:lnSpc>
                  <a:spcPts val="2879"/>
                </a:lnSpc>
              </a:pPr>
              <a:r>
                <a:rPr lang="en-US" b="true" sz="2400">
                  <a:solidFill>
                    <a:srgbClr val="FFFFFF"/>
                  </a:solidFill>
                  <a:latin typeface="Roboto Bold"/>
                  <a:ea typeface="Roboto Bold"/>
                  <a:cs typeface="Roboto Bold"/>
                  <a:sym typeface="Roboto Bold"/>
                </a:rPr>
                <a:t>Prioriser les aménagements urbains pour fluidifier le trafic</a:t>
              </a:r>
            </a:p>
          </p:txBody>
        </p:sp>
      </p:grpSp>
      <p:grpSp>
        <p:nvGrpSpPr>
          <p:cNvPr name="Group 17" id="17"/>
          <p:cNvGrpSpPr/>
          <p:nvPr/>
        </p:nvGrpSpPr>
        <p:grpSpPr>
          <a:xfrm rot="0">
            <a:off x="3225070" y="7948042"/>
            <a:ext cx="5424655" cy="996585"/>
            <a:chOff x="0" y="0"/>
            <a:chExt cx="7232873" cy="1328780"/>
          </a:xfrm>
        </p:grpSpPr>
        <p:grpSp>
          <p:nvGrpSpPr>
            <p:cNvPr name="Group 18" id="18"/>
            <p:cNvGrpSpPr/>
            <p:nvPr/>
          </p:nvGrpSpPr>
          <p:grpSpPr>
            <a:xfrm rot="0">
              <a:off x="0" y="0"/>
              <a:ext cx="7232873" cy="1328780"/>
              <a:chOff x="0" y="0"/>
              <a:chExt cx="1428716" cy="262475"/>
            </a:xfrm>
          </p:grpSpPr>
          <p:sp>
            <p:nvSpPr>
              <p:cNvPr name="Freeform 19" id="19"/>
              <p:cNvSpPr/>
              <p:nvPr/>
            </p:nvSpPr>
            <p:spPr>
              <a:xfrm flipH="false" flipV="false" rot="0">
                <a:off x="0" y="0"/>
                <a:ext cx="1428716" cy="262475"/>
              </a:xfrm>
              <a:custGeom>
                <a:avLst/>
                <a:gdLst/>
                <a:ahLst/>
                <a:cxnLst/>
                <a:rect r="r" b="b" t="t" l="l"/>
                <a:pathLst>
                  <a:path h="262475" w="1428716">
                    <a:moveTo>
                      <a:pt x="131238" y="0"/>
                    </a:moveTo>
                    <a:lnTo>
                      <a:pt x="1297478" y="0"/>
                    </a:lnTo>
                    <a:cubicBezTo>
                      <a:pt x="1369959" y="0"/>
                      <a:pt x="1428716" y="58757"/>
                      <a:pt x="1428716" y="131238"/>
                    </a:cubicBezTo>
                    <a:lnTo>
                      <a:pt x="1428716" y="131238"/>
                    </a:lnTo>
                    <a:cubicBezTo>
                      <a:pt x="1428716" y="166044"/>
                      <a:pt x="1414889" y="199425"/>
                      <a:pt x="1390277" y="224036"/>
                    </a:cubicBezTo>
                    <a:cubicBezTo>
                      <a:pt x="1365665" y="248648"/>
                      <a:pt x="1332284" y="262475"/>
                      <a:pt x="1297478" y="262475"/>
                    </a:cubicBezTo>
                    <a:lnTo>
                      <a:pt x="131238" y="262475"/>
                    </a:lnTo>
                    <a:cubicBezTo>
                      <a:pt x="96431" y="262475"/>
                      <a:pt x="63050" y="248648"/>
                      <a:pt x="38439" y="224036"/>
                    </a:cubicBezTo>
                    <a:cubicBezTo>
                      <a:pt x="13827" y="199425"/>
                      <a:pt x="0" y="166044"/>
                      <a:pt x="0" y="131238"/>
                    </a:cubicBezTo>
                    <a:lnTo>
                      <a:pt x="0" y="131238"/>
                    </a:lnTo>
                    <a:cubicBezTo>
                      <a:pt x="0" y="96431"/>
                      <a:pt x="13827" y="63050"/>
                      <a:pt x="38439" y="38439"/>
                    </a:cubicBezTo>
                    <a:cubicBezTo>
                      <a:pt x="63050" y="13827"/>
                      <a:pt x="96431" y="0"/>
                      <a:pt x="131238" y="0"/>
                    </a:cubicBezTo>
                    <a:close/>
                  </a:path>
                </a:pathLst>
              </a:custGeom>
              <a:gradFill rotWithShape="true">
                <a:gsLst>
                  <a:gs pos="0">
                    <a:srgbClr val="3980F0">
                      <a:alpha val="100000"/>
                    </a:srgbClr>
                  </a:gs>
                  <a:gs pos="100000">
                    <a:srgbClr val="4B94EB">
                      <a:alpha val="100000"/>
                    </a:srgbClr>
                  </a:gs>
                </a:gsLst>
                <a:lin ang="0"/>
              </a:gradFill>
            </p:spPr>
          </p:sp>
          <p:sp>
            <p:nvSpPr>
              <p:cNvPr name="TextBox 20" id="20"/>
              <p:cNvSpPr txBox="true"/>
              <p:nvPr/>
            </p:nvSpPr>
            <p:spPr>
              <a:xfrm>
                <a:off x="0" y="-38100"/>
                <a:ext cx="1428716" cy="300575"/>
              </a:xfrm>
              <a:prstGeom prst="rect">
                <a:avLst/>
              </a:prstGeom>
            </p:spPr>
            <p:txBody>
              <a:bodyPr anchor="ctr" rtlCol="false" tIns="50800" lIns="50800" bIns="50800" rIns="50800"/>
              <a:lstStyle/>
              <a:p>
                <a:pPr algn="ctr">
                  <a:lnSpc>
                    <a:spcPts val="2659"/>
                  </a:lnSpc>
                </a:pPr>
              </a:p>
            </p:txBody>
          </p:sp>
        </p:grpSp>
        <p:sp>
          <p:nvSpPr>
            <p:cNvPr name="TextBox 21" id="21"/>
            <p:cNvSpPr txBox="true"/>
            <p:nvPr/>
          </p:nvSpPr>
          <p:spPr>
            <a:xfrm rot="0">
              <a:off x="409380" y="197665"/>
              <a:ext cx="6355566" cy="974725"/>
            </a:xfrm>
            <a:prstGeom prst="rect">
              <a:avLst/>
            </a:prstGeom>
          </p:spPr>
          <p:txBody>
            <a:bodyPr anchor="t" rtlCol="false" tIns="0" lIns="0" bIns="0" rIns="0">
              <a:spAutoFit/>
            </a:bodyPr>
            <a:lstStyle/>
            <a:p>
              <a:pPr algn="ctr">
                <a:lnSpc>
                  <a:spcPts val="2879"/>
                </a:lnSpc>
              </a:pPr>
              <a:r>
                <a:rPr lang="en-US" b="true" sz="2400">
                  <a:solidFill>
                    <a:srgbClr val="FFFFFF"/>
                  </a:solidFill>
                  <a:latin typeface="Roboto Bold"/>
                  <a:ea typeface="Roboto Bold"/>
                  <a:cs typeface="Roboto Bold"/>
                  <a:sym typeface="Roboto Bold"/>
                </a:rPr>
                <a:t>Évaluer l’efficacité des infrastructures existantes</a:t>
              </a:r>
            </a:p>
          </p:txBody>
        </p:sp>
      </p:grpSp>
      <p:grpSp>
        <p:nvGrpSpPr>
          <p:cNvPr name="Group 22" id="22"/>
          <p:cNvGrpSpPr/>
          <p:nvPr/>
        </p:nvGrpSpPr>
        <p:grpSpPr>
          <a:xfrm rot="0">
            <a:off x="9337455" y="4734876"/>
            <a:ext cx="5424655" cy="996585"/>
            <a:chOff x="0" y="0"/>
            <a:chExt cx="7232873" cy="1328780"/>
          </a:xfrm>
        </p:grpSpPr>
        <p:grpSp>
          <p:nvGrpSpPr>
            <p:cNvPr name="Group 23" id="23"/>
            <p:cNvGrpSpPr/>
            <p:nvPr/>
          </p:nvGrpSpPr>
          <p:grpSpPr>
            <a:xfrm rot="0">
              <a:off x="0" y="0"/>
              <a:ext cx="7232873" cy="1328780"/>
              <a:chOff x="0" y="0"/>
              <a:chExt cx="1428716" cy="262475"/>
            </a:xfrm>
          </p:grpSpPr>
          <p:sp>
            <p:nvSpPr>
              <p:cNvPr name="Freeform 24" id="24"/>
              <p:cNvSpPr/>
              <p:nvPr/>
            </p:nvSpPr>
            <p:spPr>
              <a:xfrm flipH="false" flipV="false" rot="0">
                <a:off x="0" y="0"/>
                <a:ext cx="1428716" cy="262475"/>
              </a:xfrm>
              <a:custGeom>
                <a:avLst/>
                <a:gdLst/>
                <a:ahLst/>
                <a:cxnLst/>
                <a:rect r="r" b="b" t="t" l="l"/>
                <a:pathLst>
                  <a:path h="262475" w="1428716">
                    <a:moveTo>
                      <a:pt x="131238" y="0"/>
                    </a:moveTo>
                    <a:lnTo>
                      <a:pt x="1297478" y="0"/>
                    </a:lnTo>
                    <a:cubicBezTo>
                      <a:pt x="1369959" y="0"/>
                      <a:pt x="1428716" y="58757"/>
                      <a:pt x="1428716" y="131238"/>
                    </a:cubicBezTo>
                    <a:lnTo>
                      <a:pt x="1428716" y="131238"/>
                    </a:lnTo>
                    <a:cubicBezTo>
                      <a:pt x="1428716" y="166044"/>
                      <a:pt x="1414889" y="199425"/>
                      <a:pt x="1390277" y="224036"/>
                    </a:cubicBezTo>
                    <a:cubicBezTo>
                      <a:pt x="1365665" y="248648"/>
                      <a:pt x="1332284" y="262475"/>
                      <a:pt x="1297478" y="262475"/>
                    </a:cubicBezTo>
                    <a:lnTo>
                      <a:pt x="131238" y="262475"/>
                    </a:lnTo>
                    <a:cubicBezTo>
                      <a:pt x="96431" y="262475"/>
                      <a:pt x="63050" y="248648"/>
                      <a:pt x="38439" y="224036"/>
                    </a:cubicBezTo>
                    <a:cubicBezTo>
                      <a:pt x="13827" y="199425"/>
                      <a:pt x="0" y="166044"/>
                      <a:pt x="0" y="131238"/>
                    </a:cubicBezTo>
                    <a:lnTo>
                      <a:pt x="0" y="131238"/>
                    </a:lnTo>
                    <a:cubicBezTo>
                      <a:pt x="0" y="96431"/>
                      <a:pt x="13827" y="63050"/>
                      <a:pt x="38439" y="38439"/>
                    </a:cubicBezTo>
                    <a:cubicBezTo>
                      <a:pt x="63050" y="13827"/>
                      <a:pt x="96431" y="0"/>
                      <a:pt x="131238" y="0"/>
                    </a:cubicBezTo>
                    <a:close/>
                  </a:path>
                </a:pathLst>
              </a:custGeom>
              <a:gradFill rotWithShape="true">
                <a:gsLst>
                  <a:gs pos="0">
                    <a:srgbClr val="3980F0">
                      <a:alpha val="100000"/>
                    </a:srgbClr>
                  </a:gs>
                  <a:gs pos="100000">
                    <a:srgbClr val="4B94EB">
                      <a:alpha val="100000"/>
                    </a:srgbClr>
                  </a:gs>
                </a:gsLst>
                <a:lin ang="0"/>
              </a:gradFill>
            </p:spPr>
          </p:sp>
          <p:sp>
            <p:nvSpPr>
              <p:cNvPr name="TextBox 25" id="25"/>
              <p:cNvSpPr txBox="true"/>
              <p:nvPr/>
            </p:nvSpPr>
            <p:spPr>
              <a:xfrm>
                <a:off x="0" y="-38100"/>
                <a:ext cx="1428716" cy="300575"/>
              </a:xfrm>
              <a:prstGeom prst="rect">
                <a:avLst/>
              </a:prstGeom>
            </p:spPr>
            <p:txBody>
              <a:bodyPr anchor="ctr" rtlCol="false" tIns="50800" lIns="50800" bIns="50800" rIns="50800"/>
              <a:lstStyle/>
              <a:p>
                <a:pPr algn="ctr">
                  <a:lnSpc>
                    <a:spcPts val="2659"/>
                  </a:lnSpc>
                </a:pPr>
              </a:p>
            </p:txBody>
          </p:sp>
        </p:grpSp>
        <p:sp>
          <p:nvSpPr>
            <p:cNvPr name="TextBox 26" id="26"/>
            <p:cNvSpPr txBox="true"/>
            <p:nvPr/>
          </p:nvSpPr>
          <p:spPr>
            <a:xfrm rot="0">
              <a:off x="409380" y="197665"/>
              <a:ext cx="6355566" cy="974725"/>
            </a:xfrm>
            <a:prstGeom prst="rect">
              <a:avLst/>
            </a:prstGeom>
          </p:spPr>
          <p:txBody>
            <a:bodyPr anchor="t" rtlCol="false" tIns="0" lIns="0" bIns="0" rIns="0">
              <a:spAutoFit/>
            </a:bodyPr>
            <a:lstStyle/>
            <a:p>
              <a:pPr algn="ctr">
                <a:lnSpc>
                  <a:spcPts val="2879"/>
                </a:lnSpc>
              </a:pPr>
              <a:r>
                <a:rPr lang="en-US" b="true" sz="2400">
                  <a:solidFill>
                    <a:srgbClr val="FFFFFF"/>
                  </a:solidFill>
                  <a:latin typeface="Roboto Bold"/>
                  <a:ea typeface="Roboto Bold"/>
                  <a:cs typeface="Roboto Bold"/>
                  <a:sym typeface="Roboto Bold"/>
                </a:rPr>
                <a:t>Planifier les travaux et ajuster la circulation en conséquence</a:t>
              </a:r>
            </a:p>
          </p:txBody>
        </p:sp>
      </p:grpSp>
      <p:grpSp>
        <p:nvGrpSpPr>
          <p:cNvPr name="Group 27" id="27"/>
          <p:cNvGrpSpPr/>
          <p:nvPr/>
        </p:nvGrpSpPr>
        <p:grpSpPr>
          <a:xfrm rot="0">
            <a:off x="9337455" y="6272744"/>
            <a:ext cx="5424655" cy="996585"/>
            <a:chOff x="0" y="0"/>
            <a:chExt cx="7232873" cy="1328780"/>
          </a:xfrm>
        </p:grpSpPr>
        <p:grpSp>
          <p:nvGrpSpPr>
            <p:cNvPr name="Group 28" id="28"/>
            <p:cNvGrpSpPr/>
            <p:nvPr/>
          </p:nvGrpSpPr>
          <p:grpSpPr>
            <a:xfrm rot="0">
              <a:off x="0" y="0"/>
              <a:ext cx="7232873" cy="1328780"/>
              <a:chOff x="0" y="0"/>
              <a:chExt cx="1428716" cy="262475"/>
            </a:xfrm>
          </p:grpSpPr>
          <p:sp>
            <p:nvSpPr>
              <p:cNvPr name="Freeform 29" id="29"/>
              <p:cNvSpPr/>
              <p:nvPr/>
            </p:nvSpPr>
            <p:spPr>
              <a:xfrm flipH="false" flipV="false" rot="0">
                <a:off x="0" y="0"/>
                <a:ext cx="1428716" cy="262475"/>
              </a:xfrm>
              <a:custGeom>
                <a:avLst/>
                <a:gdLst/>
                <a:ahLst/>
                <a:cxnLst/>
                <a:rect r="r" b="b" t="t" l="l"/>
                <a:pathLst>
                  <a:path h="262475" w="1428716">
                    <a:moveTo>
                      <a:pt x="131238" y="0"/>
                    </a:moveTo>
                    <a:lnTo>
                      <a:pt x="1297478" y="0"/>
                    </a:lnTo>
                    <a:cubicBezTo>
                      <a:pt x="1369959" y="0"/>
                      <a:pt x="1428716" y="58757"/>
                      <a:pt x="1428716" y="131238"/>
                    </a:cubicBezTo>
                    <a:lnTo>
                      <a:pt x="1428716" y="131238"/>
                    </a:lnTo>
                    <a:cubicBezTo>
                      <a:pt x="1428716" y="166044"/>
                      <a:pt x="1414889" y="199425"/>
                      <a:pt x="1390277" y="224036"/>
                    </a:cubicBezTo>
                    <a:cubicBezTo>
                      <a:pt x="1365665" y="248648"/>
                      <a:pt x="1332284" y="262475"/>
                      <a:pt x="1297478" y="262475"/>
                    </a:cubicBezTo>
                    <a:lnTo>
                      <a:pt x="131238" y="262475"/>
                    </a:lnTo>
                    <a:cubicBezTo>
                      <a:pt x="96431" y="262475"/>
                      <a:pt x="63050" y="248648"/>
                      <a:pt x="38439" y="224036"/>
                    </a:cubicBezTo>
                    <a:cubicBezTo>
                      <a:pt x="13827" y="199425"/>
                      <a:pt x="0" y="166044"/>
                      <a:pt x="0" y="131238"/>
                    </a:cubicBezTo>
                    <a:lnTo>
                      <a:pt x="0" y="131238"/>
                    </a:lnTo>
                    <a:cubicBezTo>
                      <a:pt x="0" y="96431"/>
                      <a:pt x="13827" y="63050"/>
                      <a:pt x="38439" y="38439"/>
                    </a:cubicBezTo>
                    <a:cubicBezTo>
                      <a:pt x="63050" y="13827"/>
                      <a:pt x="96431" y="0"/>
                      <a:pt x="131238" y="0"/>
                    </a:cubicBezTo>
                    <a:close/>
                  </a:path>
                </a:pathLst>
              </a:custGeom>
              <a:gradFill rotWithShape="true">
                <a:gsLst>
                  <a:gs pos="0">
                    <a:srgbClr val="3980F0">
                      <a:alpha val="100000"/>
                    </a:srgbClr>
                  </a:gs>
                  <a:gs pos="100000">
                    <a:srgbClr val="4B94EB">
                      <a:alpha val="100000"/>
                    </a:srgbClr>
                  </a:gs>
                </a:gsLst>
                <a:lin ang="0"/>
              </a:gradFill>
            </p:spPr>
          </p:sp>
          <p:sp>
            <p:nvSpPr>
              <p:cNvPr name="TextBox 30" id="30"/>
              <p:cNvSpPr txBox="true"/>
              <p:nvPr/>
            </p:nvSpPr>
            <p:spPr>
              <a:xfrm>
                <a:off x="0" y="-38100"/>
                <a:ext cx="1428716" cy="300575"/>
              </a:xfrm>
              <a:prstGeom prst="rect">
                <a:avLst/>
              </a:prstGeom>
            </p:spPr>
            <p:txBody>
              <a:bodyPr anchor="ctr" rtlCol="false" tIns="50800" lIns="50800" bIns="50800" rIns="50800"/>
              <a:lstStyle/>
              <a:p>
                <a:pPr algn="ctr">
                  <a:lnSpc>
                    <a:spcPts val="2659"/>
                  </a:lnSpc>
                </a:pPr>
              </a:p>
            </p:txBody>
          </p:sp>
        </p:grpSp>
        <p:sp>
          <p:nvSpPr>
            <p:cNvPr name="TextBox 31" id="31"/>
            <p:cNvSpPr txBox="true"/>
            <p:nvPr/>
          </p:nvSpPr>
          <p:spPr>
            <a:xfrm rot="0">
              <a:off x="409380" y="197665"/>
              <a:ext cx="6355566" cy="974725"/>
            </a:xfrm>
            <a:prstGeom prst="rect">
              <a:avLst/>
            </a:prstGeom>
          </p:spPr>
          <p:txBody>
            <a:bodyPr anchor="t" rtlCol="false" tIns="0" lIns="0" bIns="0" rIns="0">
              <a:spAutoFit/>
            </a:bodyPr>
            <a:lstStyle/>
            <a:p>
              <a:pPr algn="ctr">
                <a:lnSpc>
                  <a:spcPts val="2879"/>
                </a:lnSpc>
              </a:pPr>
              <a:r>
                <a:rPr lang="en-US" b="true" sz="2400">
                  <a:solidFill>
                    <a:srgbClr val="FFFFFF"/>
                  </a:solidFill>
                  <a:latin typeface="Roboto Bold"/>
                  <a:ea typeface="Roboto Bold"/>
                  <a:cs typeface="Roboto Bold"/>
                  <a:sym typeface="Roboto Bold"/>
                </a:rPr>
                <a:t>Mettre en place des mesures temporaires</a:t>
              </a:r>
            </a:p>
          </p:txBody>
        </p:sp>
      </p:grpSp>
      <p:grpSp>
        <p:nvGrpSpPr>
          <p:cNvPr name="Group 32" id="32"/>
          <p:cNvGrpSpPr/>
          <p:nvPr/>
        </p:nvGrpSpPr>
        <p:grpSpPr>
          <a:xfrm rot="0">
            <a:off x="9337455" y="7899765"/>
            <a:ext cx="5424655" cy="1358535"/>
            <a:chOff x="0" y="0"/>
            <a:chExt cx="7232873" cy="1811380"/>
          </a:xfrm>
        </p:grpSpPr>
        <p:grpSp>
          <p:nvGrpSpPr>
            <p:cNvPr name="Group 33" id="33"/>
            <p:cNvGrpSpPr/>
            <p:nvPr/>
          </p:nvGrpSpPr>
          <p:grpSpPr>
            <a:xfrm rot="0">
              <a:off x="0" y="0"/>
              <a:ext cx="7232873" cy="1811380"/>
              <a:chOff x="0" y="0"/>
              <a:chExt cx="1428716" cy="357803"/>
            </a:xfrm>
          </p:grpSpPr>
          <p:sp>
            <p:nvSpPr>
              <p:cNvPr name="Freeform 34" id="34"/>
              <p:cNvSpPr/>
              <p:nvPr/>
            </p:nvSpPr>
            <p:spPr>
              <a:xfrm flipH="false" flipV="false" rot="0">
                <a:off x="0" y="0"/>
                <a:ext cx="1428716" cy="357803"/>
              </a:xfrm>
              <a:custGeom>
                <a:avLst/>
                <a:gdLst/>
                <a:ahLst/>
                <a:cxnLst/>
                <a:rect r="r" b="b" t="t" l="l"/>
                <a:pathLst>
                  <a:path h="357803" w="1428716">
                    <a:moveTo>
                      <a:pt x="142717" y="0"/>
                    </a:moveTo>
                    <a:lnTo>
                      <a:pt x="1285998" y="0"/>
                    </a:lnTo>
                    <a:cubicBezTo>
                      <a:pt x="1364819" y="0"/>
                      <a:pt x="1428716" y="63897"/>
                      <a:pt x="1428716" y="142717"/>
                    </a:cubicBezTo>
                    <a:lnTo>
                      <a:pt x="1428716" y="215086"/>
                    </a:lnTo>
                    <a:cubicBezTo>
                      <a:pt x="1428716" y="293907"/>
                      <a:pt x="1364819" y="357803"/>
                      <a:pt x="1285998" y="357803"/>
                    </a:cubicBezTo>
                    <a:lnTo>
                      <a:pt x="142717" y="357803"/>
                    </a:lnTo>
                    <a:cubicBezTo>
                      <a:pt x="63897" y="357803"/>
                      <a:pt x="0" y="293907"/>
                      <a:pt x="0" y="215086"/>
                    </a:cubicBezTo>
                    <a:lnTo>
                      <a:pt x="0" y="142717"/>
                    </a:lnTo>
                    <a:cubicBezTo>
                      <a:pt x="0" y="63897"/>
                      <a:pt x="63897" y="0"/>
                      <a:pt x="142717" y="0"/>
                    </a:cubicBezTo>
                    <a:close/>
                  </a:path>
                </a:pathLst>
              </a:custGeom>
              <a:gradFill rotWithShape="true">
                <a:gsLst>
                  <a:gs pos="0">
                    <a:srgbClr val="3980F0">
                      <a:alpha val="100000"/>
                    </a:srgbClr>
                  </a:gs>
                  <a:gs pos="100000">
                    <a:srgbClr val="4B94EB">
                      <a:alpha val="100000"/>
                    </a:srgbClr>
                  </a:gs>
                </a:gsLst>
                <a:lin ang="0"/>
              </a:gradFill>
            </p:spPr>
          </p:sp>
          <p:sp>
            <p:nvSpPr>
              <p:cNvPr name="TextBox 35" id="35"/>
              <p:cNvSpPr txBox="true"/>
              <p:nvPr/>
            </p:nvSpPr>
            <p:spPr>
              <a:xfrm>
                <a:off x="0" y="-38100"/>
                <a:ext cx="1428716" cy="395903"/>
              </a:xfrm>
              <a:prstGeom prst="rect">
                <a:avLst/>
              </a:prstGeom>
            </p:spPr>
            <p:txBody>
              <a:bodyPr anchor="ctr" rtlCol="false" tIns="50800" lIns="50800" bIns="50800" rIns="50800"/>
              <a:lstStyle/>
              <a:p>
                <a:pPr algn="ctr">
                  <a:lnSpc>
                    <a:spcPts val="2659"/>
                  </a:lnSpc>
                </a:pPr>
              </a:p>
            </p:txBody>
          </p:sp>
        </p:grpSp>
        <p:sp>
          <p:nvSpPr>
            <p:cNvPr name="TextBox 36" id="36"/>
            <p:cNvSpPr txBox="true"/>
            <p:nvPr/>
          </p:nvSpPr>
          <p:spPr>
            <a:xfrm rot="0">
              <a:off x="409380" y="197665"/>
              <a:ext cx="6355566" cy="1457325"/>
            </a:xfrm>
            <a:prstGeom prst="rect">
              <a:avLst/>
            </a:prstGeom>
          </p:spPr>
          <p:txBody>
            <a:bodyPr anchor="t" rtlCol="false" tIns="0" lIns="0" bIns="0" rIns="0">
              <a:spAutoFit/>
            </a:bodyPr>
            <a:lstStyle/>
            <a:p>
              <a:pPr algn="ctr">
                <a:lnSpc>
                  <a:spcPts val="2879"/>
                </a:lnSpc>
              </a:pPr>
              <a:r>
                <a:rPr lang="en-US" b="true" sz="2400">
                  <a:solidFill>
                    <a:srgbClr val="FFFFFF"/>
                  </a:solidFill>
                  <a:latin typeface="Roboto Bold"/>
                  <a:ea typeface="Roboto Bold"/>
                  <a:cs typeface="Roboto Bold"/>
                  <a:sym typeface="Roboto Bold"/>
                </a:rPr>
                <a:t>Optimiser le stationnement et l’implantation de nouvelles stations de vélos</a:t>
              </a:r>
            </a:p>
          </p:txBody>
        </p:sp>
      </p:grpSp>
      <p:sp>
        <p:nvSpPr>
          <p:cNvPr name="TextBox 37" id="37"/>
          <p:cNvSpPr txBox="true"/>
          <p:nvPr/>
        </p:nvSpPr>
        <p:spPr>
          <a:xfrm rot="0">
            <a:off x="1028700" y="2278772"/>
            <a:ext cx="16690335" cy="1298575"/>
          </a:xfrm>
          <a:prstGeom prst="rect">
            <a:avLst/>
          </a:prstGeom>
        </p:spPr>
        <p:txBody>
          <a:bodyPr anchor="t" rtlCol="false" tIns="0" lIns="0" bIns="0" rIns="0">
            <a:spAutoFit/>
          </a:bodyPr>
          <a:lstStyle/>
          <a:p>
            <a:pPr algn="l">
              <a:lnSpc>
                <a:spcPts val="3499"/>
              </a:lnSpc>
              <a:spcBef>
                <a:spcPct val="0"/>
              </a:spcBef>
            </a:pPr>
            <a:r>
              <a:rPr lang="en-US" sz="2499">
                <a:solidFill>
                  <a:srgbClr val="000000"/>
                </a:solidFill>
                <a:latin typeface="Roboto"/>
                <a:ea typeface="Roboto"/>
                <a:cs typeface="Roboto"/>
                <a:sym typeface="Roboto"/>
              </a:rPr>
              <a:t>Fournir un rapport sous forme de tableau de bord journalier pour les différents utilisateurs afin de suivre la congestion routière, identifier les zones critiques,  analyser la fréquentation des cyclistes et optimiser la prise de décision en matière de mobilité et d’aménagement urbain</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69449" y="2241976"/>
            <a:ext cx="5196695" cy="3112480"/>
            <a:chOff x="0" y="0"/>
            <a:chExt cx="6928927" cy="4149973"/>
          </a:xfrm>
        </p:grpSpPr>
        <p:grpSp>
          <p:nvGrpSpPr>
            <p:cNvPr name="Group 3" id="3"/>
            <p:cNvGrpSpPr/>
            <p:nvPr/>
          </p:nvGrpSpPr>
          <p:grpSpPr>
            <a:xfrm rot="0">
              <a:off x="0" y="109029"/>
              <a:ext cx="6928927" cy="4040945"/>
              <a:chOff x="0" y="0"/>
              <a:chExt cx="1594249" cy="929765"/>
            </a:xfrm>
          </p:grpSpPr>
          <p:sp>
            <p:nvSpPr>
              <p:cNvPr name="Freeform 4" id="4"/>
              <p:cNvSpPr/>
              <p:nvPr/>
            </p:nvSpPr>
            <p:spPr>
              <a:xfrm flipH="false" flipV="false" rot="0">
                <a:off x="0" y="0"/>
                <a:ext cx="1594249" cy="929765"/>
              </a:xfrm>
              <a:custGeom>
                <a:avLst/>
                <a:gdLst/>
                <a:ahLst/>
                <a:cxnLst/>
                <a:rect r="r" b="b" t="t" l="l"/>
                <a:pathLst>
                  <a:path h="929765" w="1594249">
                    <a:moveTo>
                      <a:pt x="65228" y="0"/>
                    </a:moveTo>
                    <a:lnTo>
                      <a:pt x="1529021" y="0"/>
                    </a:lnTo>
                    <a:cubicBezTo>
                      <a:pt x="1565046" y="0"/>
                      <a:pt x="1594249" y="29204"/>
                      <a:pt x="1594249" y="65228"/>
                    </a:cubicBezTo>
                    <a:lnTo>
                      <a:pt x="1594249" y="864536"/>
                    </a:lnTo>
                    <a:cubicBezTo>
                      <a:pt x="1594249" y="881836"/>
                      <a:pt x="1587377" y="898427"/>
                      <a:pt x="1575144" y="910660"/>
                    </a:cubicBezTo>
                    <a:cubicBezTo>
                      <a:pt x="1562912" y="922893"/>
                      <a:pt x="1546321" y="929765"/>
                      <a:pt x="1529021" y="929765"/>
                    </a:cubicBezTo>
                    <a:lnTo>
                      <a:pt x="65228" y="929765"/>
                    </a:lnTo>
                    <a:cubicBezTo>
                      <a:pt x="29204" y="929765"/>
                      <a:pt x="0" y="900561"/>
                      <a:pt x="0" y="864536"/>
                    </a:cubicBezTo>
                    <a:lnTo>
                      <a:pt x="0" y="65228"/>
                    </a:lnTo>
                    <a:cubicBezTo>
                      <a:pt x="0" y="47929"/>
                      <a:pt x="6872" y="31338"/>
                      <a:pt x="19105" y="19105"/>
                    </a:cubicBezTo>
                    <a:cubicBezTo>
                      <a:pt x="31338" y="6872"/>
                      <a:pt x="47929" y="0"/>
                      <a:pt x="65228" y="0"/>
                    </a:cubicBezTo>
                    <a:close/>
                  </a:path>
                </a:pathLst>
              </a:custGeom>
              <a:solidFill>
                <a:srgbClr val="D8EEEF"/>
              </a:solidFill>
            </p:spPr>
          </p:sp>
          <p:sp>
            <p:nvSpPr>
              <p:cNvPr name="TextBox 5" id="5"/>
              <p:cNvSpPr txBox="true"/>
              <p:nvPr/>
            </p:nvSpPr>
            <p:spPr>
              <a:xfrm>
                <a:off x="0" y="-28575"/>
                <a:ext cx="1594249" cy="958340"/>
              </a:xfrm>
              <a:prstGeom prst="rect">
                <a:avLst/>
              </a:prstGeom>
            </p:spPr>
            <p:txBody>
              <a:bodyPr anchor="ctr" rtlCol="false" tIns="50800" lIns="50800" bIns="50800" rIns="50800"/>
              <a:lstStyle/>
              <a:p>
                <a:pPr algn="ctr">
                  <a:lnSpc>
                    <a:spcPts val="2380"/>
                  </a:lnSpc>
                </a:pPr>
              </a:p>
            </p:txBody>
          </p:sp>
        </p:grpSp>
        <p:sp>
          <p:nvSpPr>
            <p:cNvPr name="Freeform 6" id="6"/>
            <p:cNvSpPr/>
            <p:nvPr/>
          </p:nvSpPr>
          <p:spPr>
            <a:xfrm flipH="false" flipV="false" rot="0">
              <a:off x="1562064" y="0"/>
              <a:ext cx="3546147" cy="1533469"/>
            </a:xfrm>
            <a:custGeom>
              <a:avLst/>
              <a:gdLst/>
              <a:ahLst/>
              <a:cxnLst/>
              <a:rect r="r" b="b" t="t" l="l"/>
              <a:pathLst>
                <a:path h="1533469" w="3546147">
                  <a:moveTo>
                    <a:pt x="0" y="0"/>
                  </a:moveTo>
                  <a:lnTo>
                    <a:pt x="3546147" y="0"/>
                  </a:lnTo>
                  <a:lnTo>
                    <a:pt x="3546147" y="1533469"/>
                  </a:lnTo>
                  <a:lnTo>
                    <a:pt x="0" y="1533469"/>
                  </a:lnTo>
                  <a:lnTo>
                    <a:pt x="0" y="0"/>
                  </a:lnTo>
                  <a:close/>
                </a:path>
              </a:pathLst>
            </a:custGeom>
            <a:blipFill>
              <a:blip r:embed="rId3"/>
              <a:stretch>
                <a:fillRect l="0" t="0" r="0" b="0"/>
              </a:stretch>
            </a:blipFill>
          </p:spPr>
        </p:sp>
        <p:sp>
          <p:nvSpPr>
            <p:cNvPr name="Freeform 7" id="7"/>
            <p:cNvSpPr/>
            <p:nvPr/>
          </p:nvSpPr>
          <p:spPr>
            <a:xfrm flipH="false" flipV="false" rot="0">
              <a:off x="181395" y="1725642"/>
              <a:ext cx="1387993" cy="1438334"/>
            </a:xfrm>
            <a:custGeom>
              <a:avLst/>
              <a:gdLst/>
              <a:ahLst/>
              <a:cxnLst/>
              <a:rect r="r" b="b" t="t" l="l"/>
              <a:pathLst>
                <a:path h="1438334" w="1387993">
                  <a:moveTo>
                    <a:pt x="0" y="0"/>
                  </a:moveTo>
                  <a:lnTo>
                    <a:pt x="1387992" y="0"/>
                  </a:lnTo>
                  <a:lnTo>
                    <a:pt x="1387992" y="1438335"/>
                  </a:lnTo>
                  <a:lnTo>
                    <a:pt x="0" y="143833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AutoShape 8" id="8"/>
            <p:cNvSpPr/>
            <p:nvPr/>
          </p:nvSpPr>
          <p:spPr>
            <a:xfrm flipV="true">
              <a:off x="1795347" y="1757892"/>
              <a:ext cx="2255215" cy="666509"/>
            </a:xfrm>
            <a:prstGeom prst="line">
              <a:avLst/>
            </a:prstGeom>
            <a:ln cap="flat" w="43612">
              <a:solidFill>
                <a:srgbClr val="000000"/>
              </a:solidFill>
              <a:prstDash val="solid"/>
              <a:headEnd type="none" len="sm" w="sm"/>
              <a:tailEnd type="triangle" len="med" w="lg"/>
            </a:ln>
          </p:spPr>
        </p:sp>
        <p:sp>
          <p:nvSpPr>
            <p:cNvPr name="AutoShape 9" id="9"/>
            <p:cNvSpPr/>
            <p:nvPr/>
          </p:nvSpPr>
          <p:spPr>
            <a:xfrm>
              <a:off x="1806855" y="2567054"/>
              <a:ext cx="2243706" cy="596922"/>
            </a:xfrm>
            <a:prstGeom prst="line">
              <a:avLst/>
            </a:prstGeom>
            <a:ln cap="flat" w="43612">
              <a:solidFill>
                <a:srgbClr val="000000"/>
              </a:solidFill>
              <a:prstDash val="solid"/>
              <a:headEnd type="none" len="sm" w="sm"/>
              <a:tailEnd type="triangle" len="med" w="lg"/>
            </a:ln>
          </p:spPr>
        </p:sp>
        <p:sp>
          <p:nvSpPr>
            <p:cNvPr name="TextBox 10" id="10"/>
            <p:cNvSpPr txBox="true"/>
            <p:nvPr/>
          </p:nvSpPr>
          <p:spPr>
            <a:xfrm rot="-1066507">
              <a:off x="1790985" y="1689895"/>
              <a:ext cx="1956077" cy="317142"/>
            </a:xfrm>
            <a:prstGeom prst="rect">
              <a:avLst/>
            </a:prstGeom>
          </p:spPr>
          <p:txBody>
            <a:bodyPr anchor="t" rtlCol="false" tIns="0" lIns="0" bIns="0" rIns="0">
              <a:spAutoFit/>
            </a:bodyPr>
            <a:lstStyle/>
            <a:p>
              <a:pPr algn="ctr">
                <a:lnSpc>
                  <a:spcPts val="2043"/>
                </a:lnSpc>
              </a:pPr>
              <a:r>
                <a:rPr lang="en-US" sz="1459">
                  <a:solidFill>
                    <a:srgbClr val="000000"/>
                  </a:solidFill>
                  <a:latin typeface="Open Sans"/>
                  <a:ea typeface="Open Sans"/>
                  <a:cs typeface="Open Sans"/>
                  <a:sym typeface="Open Sans"/>
                </a:rPr>
                <a:t>Quasi temps réel</a:t>
              </a:r>
            </a:p>
          </p:txBody>
        </p:sp>
        <p:sp>
          <p:nvSpPr>
            <p:cNvPr name="TextBox 11" id="11"/>
            <p:cNvSpPr txBox="true"/>
            <p:nvPr/>
          </p:nvSpPr>
          <p:spPr>
            <a:xfrm rot="895693">
              <a:off x="2094006" y="2479258"/>
              <a:ext cx="1956077" cy="317142"/>
            </a:xfrm>
            <a:prstGeom prst="rect">
              <a:avLst/>
            </a:prstGeom>
          </p:spPr>
          <p:txBody>
            <a:bodyPr anchor="t" rtlCol="false" tIns="0" lIns="0" bIns="0" rIns="0">
              <a:spAutoFit/>
            </a:bodyPr>
            <a:lstStyle/>
            <a:p>
              <a:pPr algn="ctr">
                <a:lnSpc>
                  <a:spcPts val="2043"/>
                </a:lnSpc>
              </a:pPr>
              <a:r>
                <a:rPr lang="en-US" sz="1459">
                  <a:solidFill>
                    <a:srgbClr val="000000"/>
                  </a:solidFill>
                  <a:latin typeface="Open Sans"/>
                  <a:ea typeface="Open Sans"/>
                  <a:cs typeface="Open Sans"/>
                  <a:sym typeface="Open Sans"/>
                </a:rPr>
                <a:t>Batch</a:t>
              </a:r>
            </a:p>
          </p:txBody>
        </p:sp>
        <p:sp>
          <p:nvSpPr>
            <p:cNvPr name="TextBox 12" id="12"/>
            <p:cNvSpPr txBox="true"/>
            <p:nvPr/>
          </p:nvSpPr>
          <p:spPr>
            <a:xfrm rot="0">
              <a:off x="4176676" y="1378473"/>
              <a:ext cx="2596180" cy="635664"/>
            </a:xfrm>
            <a:prstGeom prst="rect">
              <a:avLst/>
            </a:prstGeom>
          </p:spPr>
          <p:txBody>
            <a:bodyPr anchor="t" rtlCol="false" tIns="0" lIns="0" bIns="0" rIns="0">
              <a:spAutoFit/>
            </a:bodyPr>
            <a:lstStyle/>
            <a:p>
              <a:pPr algn="l">
                <a:lnSpc>
                  <a:spcPts val="4086"/>
                </a:lnSpc>
                <a:spcBef>
                  <a:spcPct val="0"/>
                </a:spcBef>
              </a:pPr>
              <a:r>
                <a:rPr lang="en-US" sz="2918">
                  <a:solidFill>
                    <a:srgbClr val="000000"/>
                  </a:solidFill>
                  <a:latin typeface="Open Sans"/>
                  <a:ea typeface="Open Sans"/>
                  <a:cs typeface="Open Sans"/>
                  <a:sym typeface="Open Sans"/>
                </a:rPr>
                <a:t>Etat trafic</a:t>
              </a:r>
            </a:p>
          </p:txBody>
        </p:sp>
        <p:sp>
          <p:nvSpPr>
            <p:cNvPr name="TextBox 13" id="13"/>
            <p:cNvSpPr txBox="true"/>
            <p:nvPr/>
          </p:nvSpPr>
          <p:spPr>
            <a:xfrm rot="0">
              <a:off x="4209385" y="2811429"/>
              <a:ext cx="994990" cy="635664"/>
            </a:xfrm>
            <a:prstGeom prst="rect">
              <a:avLst/>
            </a:prstGeom>
          </p:spPr>
          <p:txBody>
            <a:bodyPr anchor="t" rtlCol="false" tIns="0" lIns="0" bIns="0" rIns="0">
              <a:spAutoFit/>
            </a:bodyPr>
            <a:lstStyle/>
            <a:p>
              <a:pPr algn="ctr">
                <a:lnSpc>
                  <a:spcPts val="4086"/>
                </a:lnSpc>
              </a:pPr>
              <a:r>
                <a:rPr lang="en-US" sz="2918">
                  <a:solidFill>
                    <a:srgbClr val="000000"/>
                  </a:solidFill>
                  <a:latin typeface="Open Sans"/>
                  <a:ea typeface="Open Sans"/>
                  <a:cs typeface="Open Sans"/>
                  <a:sym typeface="Open Sans"/>
                </a:rPr>
                <a:t>Vélo</a:t>
              </a:r>
            </a:p>
          </p:txBody>
        </p:sp>
      </p:grpSp>
      <p:sp>
        <p:nvSpPr>
          <p:cNvPr name="AutoShape 14" id="14"/>
          <p:cNvSpPr/>
          <p:nvPr/>
        </p:nvSpPr>
        <p:spPr>
          <a:xfrm>
            <a:off x="5484535" y="3682926"/>
            <a:ext cx="789057" cy="0"/>
          </a:xfrm>
          <a:prstGeom prst="line">
            <a:avLst/>
          </a:prstGeom>
          <a:ln cap="flat" w="47625">
            <a:solidFill>
              <a:srgbClr val="000000"/>
            </a:solidFill>
            <a:prstDash val="solid"/>
            <a:headEnd type="none" len="sm" w="sm"/>
            <a:tailEnd type="arrow" len="sm" w="med"/>
          </a:ln>
        </p:spPr>
      </p:sp>
      <p:sp>
        <p:nvSpPr>
          <p:cNvPr name="Freeform 15" id="15"/>
          <p:cNvSpPr/>
          <p:nvPr/>
        </p:nvSpPr>
        <p:spPr>
          <a:xfrm flipH="false" flipV="false" rot="0">
            <a:off x="6391983" y="2738853"/>
            <a:ext cx="4493790" cy="1888147"/>
          </a:xfrm>
          <a:custGeom>
            <a:avLst/>
            <a:gdLst/>
            <a:ahLst/>
            <a:cxnLst/>
            <a:rect r="r" b="b" t="t" l="l"/>
            <a:pathLst>
              <a:path h="1888147" w="4493790">
                <a:moveTo>
                  <a:pt x="0" y="0"/>
                </a:moveTo>
                <a:lnTo>
                  <a:pt x="4493790" y="0"/>
                </a:lnTo>
                <a:lnTo>
                  <a:pt x="4493790" y="1888147"/>
                </a:lnTo>
                <a:lnTo>
                  <a:pt x="0" y="1888147"/>
                </a:lnTo>
                <a:lnTo>
                  <a:pt x="0" y="0"/>
                </a:lnTo>
                <a:close/>
              </a:path>
            </a:pathLst>
          </a:custGeom>
          <a:blipFill>
            <a:blip r:embed="rId6"/>
            <a:stretch>
              <a:fillRect l="0" t="0" r="0" b="0"/>
            </a:stretch>
          </a:blipFill>
        </p:spPr>
      </p:sp>
      <p:sp>
        <p:nvSpPr>
          <p:cNvPr name="AutoShape 16" id="16"/>
          <p:cNvSpPr/>
          <p:nvPr/>
        </p:nvSpPr>
        <p:spPr>
          <a:xfrm>
            <a:off x="15224037" y="5573721"/>
            <a:ext cx="0" cy="648601"/>
          </a:xfrm>
          <a:prstGeom prst="line">
            <a:avLst/>
          </a:prstGeom>
          <a:ln cap="flat" w="47625">
            <a:solidFill>
              <a:srgbClr val="000000"/>
            </a:solidFill>
            <a:prstDash val="solid"/>
            <a:headEnd type="none" len="sm" w="sm"/>
            <a:tailEnd type="arrow" len="sm" w="med"/>
          </a:ln>
        </p:spPr>
      </p:sp>
      <p:sp>
        <p:nvSpPr>
          <p:cNvPr name="AutoShape 17" id="17"/>
          <p:cNvSpPr/>
          <p:nvPr/>
        </p:nvSpPr>
        <p:spPr>
          <a:xfrm>
            <a:off x="10651857" y="3661011"/>
            <a:ext cx="789057" cy="0"/>
          </a:xfrm>
          <a:prstGeom prst="line">
            <a:avLst/>
          </a:prstGeom>
          <a:ln cap="flat" w="47625">
            <a:solidFill>
              <a:srgbClr val="000000"/>
            </a:solidFill>
            <a:prstDash val="solid"/>
            <a:headEnd type="none" len="sm" w="sm"/>
            <a:tailEnd type="arrow" len="sm" w="med"/>
          </a:ln>
        </p:spPr>
      </p:sp>
      <p:sp>
        <p:nvSpPr>
          <p:cNvPr name="Freeform 18" id="18"/>
          <p:cNvSpPr/>
          <p:nvPr/>
        </p:nvSpPr>
        <p:spPr>
          <a:xfrm flipH="false" flipV="false" rot="0">
            <a:off x="13161450" y="6578088"/>
            <a:ext cx="3680930" cy="1784205"/>
          </a:xfrm>
          <a:custGeom>
            <a:avLst/>
            <a:gdLst/>
            <a:ahLst/>
            <a:cxnLst/>
            <a:rect r="r" b="b" t="t" l="l"/>
            <a:pathLst>
              <a:path h="1784205" w="3680930">
                <a:moveTo>
                  <a:pt x="0" y="0"/>
                </a:moveTo>
                <a:lnTo>
                  <a:pt x="3680930" y="0"/>
                </a:lnTo>
                <a:lnTo>
                  <a:pt x="3680930" y="1784205"/>
                </a:lnTo>
                <a:lnTo>
                  <a:pt x="0" y="1784205"/>
                </a:lnTo>
                <a:lnTo>
                  <a:pt x="0" y="0"/>
                </a:lnTo>
                <a:close/>
              </a:path>
            </a:pathLst>
          </a:custGeom>
          <a:blipFill>
            <a:blip r:embed="rId7"/>
            <a:stretch>
              <a:fillRect l="0" t="-648" r="0" b="-648"/>
            </a:stretch>
          </a:blipFill>
        </p:spPr>
      </p:sp>
      <p:grpSp>
        <p:nvGrpSpPr>
          <p:cNvPr name="Group 19" id="19"/>
          <p:cNvGrpSpPr/>
          <p:nvPr/>
        </p:nvGrpSpPr>
        <p:grpSpPr>
          <a:xfrm rot="0">
            <a:off x="6524041" y="6183131"/>
            <a:ext cx="5377754" cy="2593169"/>
            <a:chOff x="0" y="0"/>
            <a:chExt cx="7170339" cy="3457559"/>
          </a:xfrm>
        </p:grpSpPr>
        <p:grpSp>
          <p:nvGrpSpPr>
            <p:cNvPr name="Group 20" id="20"/>
            <p:cNvGrpSpPr/>
            <p:nvPr/>
          </p:nvGrpSpPr>
          <p:grpSpPr>
            <a:xfrm rot="0">
              <a:off x="0" y="0"/>
              <a:ext cx="6889762" cy="3457559"/>
              <a:chOff x="0" y="0"/>
              <a:chExt cx="1028476" cy="516131"/>
            </a:xfrm>
          </p:grpSpPr>
          <p:sp>
            <p:nvSpPr>
              <p:cNvPr name="Freeform 21" id="21"/>
              <p:cNvSpPr/>
              <p:nvPr/>
            </p:nvSpPr>
            <p:spPr>
              <a:xfrm flipH="false" flipV="false" rot="0">
                <a:off x="0" y="0"/>
                <a:ext cx="1028476" cy="516131"/>
              </a:xfrm>
              <a:custGeom>
                <a:avLst/>
                <a:gdLst/>
                <a:ahLst/>
                <a:cxnLst/>
                <a:rect r="r" b="b" t="t" l="l"/>
                <a:pathLst>
                  <a:path h="516131" w="1028476">
                    <a:moveTo>
                      <a:pt x="87905" y="0"/>
                    </a:moveTo>
                    <a:lnTo>
                      <a:pt x="940572" y="0"/>
                    </a:lnTo>
                    <a:cubicBezTo>
                      <a:pt x="963885" y="0"/>
                      <a:pt x="986244" y="9261"/>
                      <a:pt x="1002729" y="25747"/>
                    </a:cubicBezTo>
                    <a:cubicBezTo>
                      <a:pt x="1019215" y="42232"/>
                      <a:pt x="1028476" y="64591"/>
                      <a:pt x="1028476" y="87905"/>
                    </a:cubicBezTo>
                    <a:lnTo>
                      <a:pt x="1028476" y="428226"/>
                    </a:lnTo>
                    <a:cubicBezTo>
                      <a:pt x="1028476" y="451540"/>
                      <a:pt x="1019215" y="473899"/>
                      <a:pt x="1002729" y="490384"/>
                    </a:cubicBezTo>
                    <a:cubicBezTo>
                      <a:pt x="986244" y="506869"/>
                      <a:pt x="963885" y="516131"/>
                      <a:pt x="940572" y="516131"/>
                    </a:cubicBezTo>
                    <a:lnTo>
                      <a:pt x="87905" y="516131"/>
                    </a:lnTo>
                    <a:cubicBezTo>
                      <a:pt x="64591" y="516131"/>
                      <a:pt x="42232" y="506869"/>
                      <a:pt x="25747" y="490384"/>
                    </a:cubicBezTo>
                    <a:cubicBezTo>
                      <a:pt x="9261" y="473899"/>
                      <a:pt x="0" y="451540"/>
                      <a:pt x="0" y="428226"/>
                    </a:cubicBezTo>
                    <a:lnTo>
                      <a:pt x="0" y="87905"/>
                    </a:lnTo>
                    <a:cubicBezTo>
                      <a:pt x="0" y="64591"/>
                      <a:pt x="9261" y="42232"/>
                      <a:pt x="25747" y="25747"/>
                    </a:cubicBezTo>
                    <a:cubicBezTo>
                      <a:pt x="42232" y="9261"/>
                      <a:pt x="64591" y="0"/>
                      <a:pt x="87905" y="0"/>
                    </a:cubicBezTo>
                    <a:close/>
                  </a:path>
                </a:pathLst>
              </a:custGeom>
              <a:solidFill>
                <a:srgbClr val="DCF8B9"/>
              </a:solidFill>
            </p:spPr>
          </p:sp>
          <p:sp>
            <p:nvSpPr>
              <p:cNvPr name="TextBox 22" id="22"/>
              <p:cNvSpPr txBox="true"/>
              <p:nvPr/>
            </p:nvSpPr>
            <p:spPr>
              <a:xfrm>
                <a:off x="0" y="-28575"/>
                <a:ext cx="1028476" cy="544706"/>
              </a:xfrm>
              <a:prstGeom prst="rect">
                <a:avLst/>
              </a:prstGeom>
            </p:spPr>
            <p:txBody>
              <a:bodyPr anchor="ctr" rtlCol="false" tIns="58432" lIns="58432" bIns="58432" rIns="58432"/>
              <a:lstStyle/>
              <a:p>
                <a:pPr algn="ctr">
                  <a:lnSpc>
                    <a:spcPts val="2380"/>
                  </a:lnSpc>
                </a:pPr>
              </a:p>
            </p:txBody>
          </p:sp>
        </p:grpSp>
        <p:sp>
          <p:nvSpPr>
            <p:cNvPr name="Freeform 23" id="23"/>
            <p:cNvSpPr/>
            <p:nvPr/>
          </p:nvSpPr>
          <p:spPr>
            <a:xfrm flipH="false" flipV="false" rot="0">
              <a:off x="896388" y="169747"/>
              <a:ext cx="5253187" cy="2254320"/>
            </a:xfrm>
            <a:custGeom>
              <a:avLst/>
              <a:gdLst/>
              <a:ahLst/>
              <a:cxnLst/>
              <a:rect r="r" b="b" t="t" l="l"/>
              <a:pathLst>
                <a:path h="2254320" w="5253187">
                  <a:moveTo>
                    <a:pt x="0" y="0"/>
                  </a:moveTo>
                  <a:lnTo>
                    <a:pt x="5253186" y="0"/>
                  </a:lnTo>
                  <a:lnTo>
                    <a:pt x="5253186" y="2254320"/>
                  </a:lnTo>
                  <a:lnTo>
                    <a:pt x="0" y="2254320"/>
                  </a:lnTo>
                  <a:lnTo>
                    <a:pt x="0" y="0"/>
                  </a:lnTo>
                  <a:close/>
                </a:path>
              </a:pathLst>
            </a:custGeom>
            <a:blipFill>
              <a:blip r:embed="rId8"/>
              <a:stretch>
                <a:fillRect l="0" t="0" r="0" b="0"/>
              </a:stretch>
            </a:blipFill>
          </p:spPr>
        </p:sp>
        <p:sp>
          <p:nvSpPr>
            <p:cNvPr name="TextBox 24" id="24"/>
            <p:cNvSpPr txBox="true"/>
            <p:nvPr/>
          </p:nvSpPr>
          <p:spPr>
            <a:xfrm rot="0">
              <a:off x="405721" y="2366917"/>
              <a:ext cx="6764618" cy="631826"/>
            </a:xfrm>
            <a:prstGeom prst="rect">
              <a:avLst/>
            </a:prstGeom>
          </p:spPr>
          <p:txBody>
            <a:bodyPr anchor="t" rtlCol="false" tIns="0" lIns="0" bIns="0" rIns="0">
              <a:spAutoFit/>
            </a:bodyPr>
            <a:lstStyle/>
            <a:p>
              <a:pPr algn="l">
                <a:lnSpc>
                  <a:spcPts val="4026"/>
                </a:lnSpc>
              </a:pPr>
              <a:r>
                <a:rPr lang="en-US" sz="2876">
                  <a:solidFill>
                    <a:srgbClr val="000000"/>
                  </a:solidFill>
                  <a:latin typeface="Open Sans"/>
                  <a:ea typeface="Open Sans"/>
                  <a:cs typeface="Open Sans"/>
                  <a:sym typeface="Open Sans"/>
                </a:rPr>
                <a:t>Création de l’api (REST API)</a:t>
              </a:r>
            </a:p>
          </p:txBody>
        </p:sp>
      </p:grpSp>
      <p:grpSp>
        <p:nvGrpSpPr>
          <p:cNvPr name="Group 25" id="25"/>
          <p:cNvGrpSpPr/>
          <p:nvPr/>
        </p:nvGrpSpPr>
        <p:grpSpPr>
          <a:xfrm rot="0">
            <a:off x="1028700" y="6674476"/>
            <a:ext cx="5495341" cy="1566647"/>
            <a:chOff x="0" y="0"/>
            <a:chExt cx="7327121" cy="2088862"/>
          </a:xfrm>
        </p:grpSpPr>
        <p:sp>
          <p:nvSpPr>
            <p:cNvPr name="Freeform 26" id="26"/>
            <p:cNvSpPr/>
            <p:nvPr/>
          </p:nvSpPr>
          <p:spPr>
            <a:xfrm flipH="false" flipV="false" rot="0">
              <a:off x="0" y="0"/>
              <a:ext cx="5784056" cy="1333439"/>
            </a:xfrm>
            <a:custGeom>
              <a:avLst/>
              <a:gdLst/>
              <a:ahLst/>
              <a:cxnLst/>
              <a:rect r="r" b="b" t="t" l="l"/>
              <a:pathLst>
                <a:path h="1333439" w="5784056">
                  <a:moveTo>
                    <a:pt x="0" y="0"/>
                  </a:moveTo>
                  <a:lnTo>
                    <a:pt x="5784056" y="0"/>
                  </a:lnTo>
                  <a:lnTo>
                    <a:pt x="5784056" y="1333439"/>
                  </a:lnTo>
                  <a:lnTo>
                    <a:pt x="0" y="1333439"/>
                  </a:lnTo>
                  <a:lnTo>
                    <a:pt x="0" y="0"/>
                  </a:lnTo>
                  <a:close/>
                </a:path>
              </a:pathLst>
            </a:custGeom>
            <a:blipFill>
              <a:blip r:embed="rId9"/>
              <a:stretch>
                <a:fillRect l="0" t="-69553" r="0" b="-74686"/>
              </a:stretch>
            </a:blipFill>
          </p:spPr>
        </p:sp>
        <p:sp>
          <p:nvSpPr>
            <p:cNvPr name="TextBox 27" id="27"/>
            <p:cNvSpPr txBox="true"/>
            <p:nvPr/>
          </p:nvSpPr>
          <p:spPr>
            <a:xfrm rot="0">
              <a:off x="724121" y="1457037"/>
              <a:ext cx="6603000" cy="631826"/>
            </a:xfrm>
            <a:prstGeom prst="rect">
              <a:avLst/>
            </a:prstGeom>
          </p:spPr>
          <p:txBody>
            <a:bodyPr anchor="t" rtlCol="false" tIns="0" lIns="0" bIns="0" rIns="0">
              <a:spAutoFit/>
            </a:bodyPr>
            <a:lstStyle/>
            <a:p>
              <a:pPr algn="l">
                <a:lnSpc>
                  <a:spcPts val="4026"/>
                </a:lnSpc>
              </a:pPr>
              <a:r>
                <a:rPr lang="en-US" sz="2876">
                  <a:solidFill>
                    <a:srgbClr val="000000"/>
                  </a:solidFill>
                  <a:latin typeface="Open Sans"/>
                  <a:ea typeface="Open Sans"/>
                  <a:cs typeface="Open Sans"/>
                  <a:sym typeface="Open Sans"/>
                </a:rPr>
                <a:t>Dashboard utilisateur</a:t>
              </a:r>
            </a:p>
          </p:txBody>
        </p:sp>
      </p:grpSp>
      <p:sp>
        <p:nvSpPr>
          <p:cNvPr name="AutoShape 28" id="28"/>
          <p:cNvSpPr/>
          <p:nvPr/>
        </p:nvSpPr>
        <p:spPr>
          <a:xfrm flipH="true">
            <a:off x="12033971" y="7479715"/>
            <a:ext cx="789057" cy="0"/>
          </a:xfrm>
          <a:prstGeom prst="line">
            <a:avLst/>
          </a:prstGeom>
          <a:ln cap="flat" w="47625">
            <a:solidFill>
              <a:srgbClr val="000000"/>
            </a:solidFill>
            <a:prstDash val="solid"/>
            <a:headEnd type="none" len="sm" w="sm"/>
            <a:tailEnd type="arrow" len="sm" w="med"/>
          </a:ln>
        </p:spPr>
      </p:sp>
      <p:sp>
        <p:nvSpPr>
          <p:cNvPr name="AutoShape 29" id="29"/>
          <p:cNvSpPr/>
          <p:nvPr/>
        </p:nvSpPr>
        <p:spPr>
          <a:xfrm flipH="true">
            <a:off x="5621004" y="7457800"/>
            <a:ext cx="789057" cy="0"/>
          </a:xfrm>
          <a:prstGeom prst="line">
            <a:avLst/>
          </a:prstGeom>
          <a:ln cap="flat" w="47625">
            <a:solidFill>
              <a:srgbClr val="000000"/>
            </a:solidFill>
            <a:prstDash val="solid"/>
            <a:headEnd type="none" len="sm" w="sm"/>
            <a:tailEnd type="arrow" len="sm" w="med"/>
          </a:ln>
        </p:spPr>
      </p:sp>
      <p:grpSp>
        <p:nvGrpSpPr>
          <p:cNvPr name="Group 30" id="30"/>
          <p:cNvGrpSpPr/>
          <p:nvPr/>
        </p:nvGrpSpPr>
        <p:grpSpPr>
          <a:xfrm rot="0">
            <a:off x="11679674" y="1997221"/>
            <a:ext cx="6608326" cy="3327579"/>
            <a:chOff x="0" y="0"/>
            <a:chExt cx="8811101" cy="4436772"/>
          </a:xfrm>
        </p:grpSpPr>
        <p:grpSp>
          <p:nvGrpSpPr>
            <p:cNvPr name="Group 31" id="31"/>
            <p:cNvGrpSpPr/>
            <p:nvPr/>
          </p:nvGrpSpPr>
          <p:grpSpPr>
            <a:xfrm rot="0">
              <a:off x="189867" y="0"/>
              <a:ext cx="8195599" cy="4436772"/>
              <a:chOff x="0" y="0"/>
              <a:chExt cx="1407205" cy="761805"/>
            </a:xfrm>
          </p:grpSpPr>
          <p:sp>
            <p:nvSpPr>
              <p:cNvPr name="Freeform 32" id="32"/>
              <p:cNvSpPr/>
              <p:nvPr/>
            </p:nvSpPr>
            <p:spPr>
              <a:xfrm flipH="false" flipV="false" rot="0">
                <a:off x="0" y="0"/>
                <a:ext cx="1407205" cy="761805"/>
              </a:xfrm>
              <a:custGeom>
                <a:avLst/>
                <a:gdLst/>
                <a:ahLst/>
                <a:cxnLst/>
                <a:rect r="r" b="b" t="t" l="l"/>
                <a:pathLst>
                  <a:path h="761805" w="1407205">
                    <a:moveTo>
                      <a:pt x="64236" y="0"/>
                    </a:moveTo>
                    <a:lnTo>
                      <a:pt x="1342969" y="0"/>
                    </a:lnTo>
                    <a:cubicBezTo>
                      <a:pt x="1378445" y="0"/>
                      <a:pt x="1407205" y="28759"/>
                      <a:pt x="1407205" y="64236"/>
                    </a:cubicBezTo>
                    <a:lnTo>
                      <a:pt x="1407205" y="697569"/>
                    </a:lnTo>
                    <a:cubicBezTo>
                      <a:pt x="1407205" y="714605"/>
                      <a:pt x="1400437" y="730944"/>
                      <a:pt x="1388390" y="742991"/>
                    </a:cubicBezTo>
                    <a:cubicBezTo>
                      <a:pt x="1376344" y="755037"/>
                      <a:pt x="1360005" y="761805"/>
                      <a:pt x="1342969" y="761805"/>
                    </a:cubicBezTo>
                    <a:lnTo>
                      <a:pt x="64236" y="761805"/>
                    </a:lnTo>
                    <a:cubicBezTo>
                      <a:pt x="47199" y="761805"/>
                      <a:pt x="30861" y="755037"/>
                      <a:pt x="18814" y="742991"/>
                    </a:cubicBezTo>
                    <a:cubicBezTo>
                      <a:pt x="6768" y="730944"/>
                      <a:pt x="0" y="714605"/>
                      <a:pt x="0" y="697569"/>
                    </a:cubicBezTo>
                    <a:lnTo>
                      <a:pt x="0" y="64236"/>
                    </a:lnTo>
                    <a:cubicBezTo>
                      <a:pt x="0" y="47199"/>
                      <a:pt x="6768" y="30861"/>
                      <a:pt x="18814" y="18814"/>
                    </a:cubicBezTo>
                    <a:cubicBezTo>
                      <a:pt x="30861" y="6768"/>
                      <a:pt x="47199" y="0"/>
                      <a:pt x="64236" y="0"/>
                    </a:cubicBezTo>
                    <a:close/>
                  </a:path>
                </a:pathLst>
              </a:custGeom>
              <a:solidFill>
                <a:srgbClr val="FFDFDB"/>
              </a:solidFill>
            </p:spPr>
          </p:sp>
          <p:sp>
            <p:nvSpPr>
              <p:cNvPr name="TextBox 33" id="33"/>
              <p:cNvSpPr txBox="true"/>
              <p:nvPr/>
            </p:nvSpPr>
            <p:spPr>
              <a:xfrm>
                <a:off x="0" y="-28575"/>
                <a:ext cx="1407205" cy="790380"/>
              </a:xfrm>
              <a:prstGeom prst="rect">
                <a:avLst/>
              </a:prstGeom>
            </p:spPr>
            <p:txBody>
              <a:bodyPr anchor="ctr" rtlCol="false" tIns="58442" lIns="58442" bIns="58442" rIns="58442"/>
              <a:lstStyle/>
              <a:p>
                <a:pPr algn="ctr">
                  <a:lnSpc>
                    <a:spcPts val="2380"/>
                  </a:lnSpc>
                </a:pPr>
              </a:p>
            </p:txBody>
          </p:sp>
        </p:grpSp>
        <p:sp>
          <p:nvSpPr>
            <p:cNvPr name="Freeform 34" id="34"/>
            <p:cNvSpPr/>
            <p:nvPr/>
          </p:nvSpPr>
          <p:spPr>
            <a:xfrm flipH="false" flipV="false" rot="0">
              <a:off x="884906" y="0"/>
              <a:ext cx="3770180" cy="1319563"/>
            </a:xfrm>
            <a:custGeom>
              <a:avLst/>
              <a:gdLst/>
              <a:ahLst/>
              <a:cxnLst/>
              <a:rect r="r" b="b" t="t" l="l"/>
              <a:pathLst>
                <a:path h="1319563" w="3770180">
                  <a:moveTo>
                    <a:pt x="0" y="0"/>
                  </a:moveTo>
                  <a:lnTo>
                    <a:pt x="3770179" y="0"/>
                  </a:lnTo>
                  <a:lnTo>
                    <a:pt x="3770179" y="1319563"/>
                  </a:lnTo>
                  <a:lnTo>
                    <a:pt x="0" y="1319563"/>
                  </a:lnTo>
                  <a:lnTo>
                    <a:pt x="0" y="0"/>
                  </a:lnTo>
                  <a:close/>
                </a:path>
              </a:pathLst>
            </a:custGeom>
            <a:blipFill>
              <a:blip r:embed="rId10"/>
              <a:stretch>
                <a:fillRect l="0" t="0" r="0" b="0"/>
              </a:stretch>
            </a:blipFill>
          </p:spPr>
        </p:sp>
        <p:sp>
          <p:nvSpPr>
            <p:cNvPr name="Freeform 35" id="35"/>
            <p:cNvSpPr/>
            <p:nvPr/>
          </p:nvSpPr>
          <p:spPr>
            <a:xfrm flipH="false" flipV="false" rot="0">
              <a:off x="3566580" y="859572"/>
              <a:ext cx="4818886" cy="1108976"/>
            </a:xfrm>
            <a:custGeom>
              <a:avLst/>
              <a:gdLst/>
              <a:ahLst/>
              <a:cxnLst/>
              <a:rect r="r" b="b" t="t" l="l"/>
              <a:pathLst>
                <a:path h="1108976" w="4818886">
                  <a:moveTo>
                    <a:pt x="0" y="0"/>
                  </a:moveTo>
                  <a:lnTo>
                    <a:pt x="4818885" y="0"/>
                  </a:lnTo>
                  <a:lnTo>
                    <a:pt x="4818885" y="1108975"/>
                  </a:lnTo>
                  <a:lnTo>
                    <a:pt x="0" y="1108975"/>
                  </a:lnTo>
                  <a:lnTo>
                    <a:pt x="0" y="0"/>
                  </a:lnTo>
                  <a:close/>
                </a:path>
              </a:pathLst>
            </a:custGeom>
            <a:blipFill>
              <a:blip r:embed="rId11"/>
              <a:stretch>
                <a:fillRect l="-9010" t="-62134" r="-10829" b="-131077"/>
              </a:stretch>
            </a:blipFill>
          </p:spPr>
        </p:sp>
        <p:sp>
          <p:nvSpPr>
            <p:cNvPr name="TextBox 36" id="36"/>
            <p:cNvSpPr txBox="true"/>
            <p:nvPr/>
          </p:nvSpPr>
          <p:spPr>
            <a:xfrm rot="0">
              <a:off x="0" y="1950635"/>
              <a:ext cx="8811101" cy="1715558"/>
            </a:xfrm>
            <a:prstGeom prst="rect">
              <a:avLst/>
            </a:prstGeom>
          </p:spPr>
          <p:txBody>
            <a:bodyPr anchor="t" rtlCol="false" tIns="0" lIns="0" bIns="0" rIns="0">
              <a:spAutoFit/>
            </a:bodyPr>
            <a:lstStyle/>
            <a:p>
              <a:pPr algn="l" marL="539749" indent="-269875" lvl="1">
                <a:lnSpc>
                  <a:spcPts val="3499"/>
                </a:lnSpc>
                <a:buFont typeface="Arial"/>
                <a:buChar char="•"/>
              </a:pPr>
              <a:r>
                <a:rPr lang="en-US" sz="2499">
                  <a:solidFill>
                    <a:srgbClr val="000000"/>
                  </a:solidFill>
                  <a:latin typeface="Open Sans"/>
                  <a:ea typeface="Open Sans"/>
                  <a:cs typeface="Open Sans"/>
                  <a:sym typeface="Open Sans"/>
                </a:rPr>
                <a:t>Traitement des données </a:t>
              </a:r>
            </a:p>
            <a:p>
              <a:pPr algn="l" marL="539749" indent="-269875" lvl="1">
                <a:lnSpc>
                  <a:spcPts val="3499"/>
                </a:lnSpc>
                <a:buFont typeface="Arial"/>
                <a:buChar char="•"/>
              </a:pPr>
              <a:r>
                <a:rPr lang="en-US" sz="2499">
                  <a:solidFill>
                    <a:srgbClr val="000000"/>
                  </a:solidFill>
                  <a:latin typeface="Open Sans"/>
                  <a:ea typeface="Open Sans"/>
                  <a:cs typeface="Open Sans"/>
                  <a:sym typeface="Open Sans"/>
                </a:rPr>
                <a:t>Agrégation des données</a:t>
              </a:r>
            </a:p>
            <a:p>
              <a:pPr algn="l" marL="539749" indent="-269875" lvl="1">
                <a:lnSpc>
                  <a:spcPts val="3499"/>
                </a:lnSpc>
                <a:spcBef>
                  <a:spcPct val="0"/>
                </a:spcBef>
                <a:buFont typeface="Arial"/>
                <a:buChar char="•"/>
              </a:pPr>
              <a:r>
                <a:rPr lang="en-US" sz="2499">
                  <a:solidFill>
                    <a:srgbClr val="000000"/>
                  </a:solidFill>
                  <a:latin typeface="Open Sans"/>
                  <a:ea typeface="Open Sans"/>
                  <a:cs typeface="Open Sans"/>
                  <a:sym typeface="Open Sans"/>
                </a:rPr>
                <a:t>Programmer l’excéution des fonctions </a:t>
              </a:r>
            </a:p>
          </p:txBody>
        </p:sp>
      </p:grpSp>
      <p:sp>
        <p:nvSpPr>
          <p:cNvPr name="Freeform 37" id="37"/>
          <p:cNvSpPr/>
          <p:nvPr/>
        </p:nvSpPr>
        <p:spPr>
          <a:xfrm flipH="false" flipV="false" rot="9996292">
            <a:off x="9803925" y="1808672"/>
            <a:ext cx="2163696" cy="673450"/>
          </a:xfrm>
          <a:custGeom>
            <a:avLst/>
            <a:gdLst/>
            <a:ahLst/>
            <a:cxnLst/>
            <a:rect r="r" b="b" t="t" l="l"/>
            <a:pathLst>
              <a:path h="673450" w="2163696">
                <a:moveTo>
                  <a:pt x="0" y="0"/>
                </a:moveTo>
                <a:lnTo>
                  <a:pt x="2163696" y="0"/>
                </a:lnTo>
                <a:lnTo>
                  <a:pt x="2163696" y="673450"/>
                </a:lnTo>
                <a:lnTo>
                  <a:pt x="0" y="67345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38" id="38"/>
          <p:cNvSpPr txBox="true"/>
          <p:nvPr/>
        </p:nvSpPr>
        <p:spPr>
          <a:xfrm rot="0">
            <a:off x="290309" y="276651"/>
            <a:ext cx="8115300" cy="1066800"/>
          </a:xfrm>
          <a:prstGeom prst="rect">
            <a:avLst/>
          </a:prstGeom>
        </p:spPr>
        <p:txBody>
          <a:bodyPr anchor="t" rtlCol="false" tIns="0" lIns="0" bIns="0" rIns="0">
            <a:spAutoFit/>
          </a:bodyPr>
          <a:lstStyle/>
          <a:p>
            <a:pPr algn="l">
              <a:lnSpc>
                <a:spcPts val="8400"/>
              </a:lnSpc>
            </a:pPr>
            <a:r>
              <a:rPr lang="en-US" sz="7000">
                <a:solidFill>
                  <a:srgbClr val="022551"/>
                </a:solidFill>
                <a:latin typeface="Anton"/>
                <a:ea typeface="Anton"/>
                <a:cs typeface="Anton"/>
                <a:sym typeface="Anton"/>
              </a:rPr>
              <a:t>ARCHITECTURE</a:t>
            </a:r>
          </a:p>
        </p:txBody>
      </p:sp>
      <p:sp>
        <p:nvSpPr>
          <p:cNvPr name="TextBox 39" id="39"/>
          <p:cNvSpPr txBox="true"/>
          <p:nvPr/>
        </p:nvSpPr>
        <p:spPr>
          <a:xfrm rot="0">
            <a:off x="8405609" y="971550"/>
            <a:ext cx="7310808" cy="488157"/>
          </a:xfrm>
          <a:prstGeom prst="rect">
            <a:avLst/>
          </a:prstGeom>
        </p:spPr>
        <p:txBody>
          <a:bodyPr anchor="t" rtlCol="false" tIns="0" lIns="0" bIns="0" rIns="0">
            <a:spAutoFit/>
          </a:bodyPr>
          <a:lstStyle/>
          <a:p>
            <a:pPr algn="l">
              <a:lnSpc>
                <a:spcPts val="4026"/>
              </a:lnSpc>
            </a:pPr>
            <a:r>
              <a:rPr lang="en-US" sz="2876">
                <a:solidFill>
                  <a:srgbClr val="000000"/>
                </a:solidFill>
                <a:latin typeface="Open Sans"/>
                <a:ea typeface="Open Sans"/>
                <a:cs typeface="Open Sans"/>
                <a:sym typeface="Open Sans"/>
              </a:rPr>
              <a:t>Génération de rapports CSV journaliers </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DAG2DFF9M8c</dc:identifier>
  <dcterms:modified xsi:type="dcterms:W3CDTF">2011-08-01T06:04:30Z</dcterms:modified>
  <cp:revision>1</cp:revision>
  <dc:title>Ajouter des lignes dans le corps du texte</dc:title>
</cp:coreProperties>
</file>